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6"/>
  </p:notesMasterIdLst>
  <p:handoutMasterIdLst>
    <p:handoutMasterId r:id="rId17"/>
  </p:handoutMasterIdLst>
  <p:sldIdLst>
    <p:sldId id="281" r:id="rId5"/>
    <p:sldId id="299" r:id="rId6"/>
    <p:sldId id="308" r:id="rId7"/>
    <p:sldId id="302" r:id="rId8"/>
    <p:sldId id="304" r:id="rId9"/>
    <p:sldId id="303" r:id="rId10"/>
    <p:sldId id="306" r:id="rId11"/>
    <p:sldId id="305" r:id="rId12"/>
    <p:sldId id="291" r:id="rId13"/>
    <p:sldId id="307" r:id="rId14"/>
    <p:sldId id="295" r:id="rId15"/>
  </p:sldIdLst>
  <p:sldSz cx="20104100" cy="11309350"/>
  <p:notesSz cx="9296400" cy="7010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C665C3-79ED-3316-5714-128CD70D9194}" name="KAIN Lucy Espeland, BIAC (EXT)" initials="LK" userId="S::KAIN@biac.org::5f917beb-1e43-4ff4-aecd-4ae5c245de6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9F9F5"/>
    <a:srgbClr val="3256CD"/>
    <a:srgbClr val="2C286B"/>
    <a:srgbClr val="463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808" autoAdjust="0"/>
  </p:normalViewPr>
  <p:slideViewPr>
    <p:cSldViewPr snapToGrid="0">
      <p:cViewPr>
        <p:scale>
          <a:sx n="39" d="100"/>
          <a:sy n="39" d="100"/>
        </p:scale>
        <p:origin x="676" y="48"/>
      </p:cViewPr>
      <p:guideLst>
        <p:guide orient="horz" pos="2880"/>
        <p:guide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A5C39E-BC32-534E-FE1E-A85D13C5AD51}"/>
              </a:ext>
            </a:extLst>
          </p:cNvPr>
          <p:cNvSpPr>
            <a:spLocks noGrp="1"/>
          </p:cNvSpPr>
          <p:nvPr>
            <p:ph type="hdr" sz="quarter"/>
          </p:nvPr>
        </p:nvSpPr>
        <p:spPr>
          <a:xfrm>
            <a:off x="0" y="0"/>
            <a:ext cx="4028636" cy="351308"/>
          </a:xfrm>
          <a:prstGeom prst="rect">
            <a:avLst/>
          </a:prstGeom>
        </p:spPr>
        <p:txBody>
          <a:bodyPr vert="horz" lIns="47467" tIns="23733" rIns="47467" bIns="23733" rtlCol="0"/>
          <a:lstStyle>
            <a:lvl1pPr algn="l">
              <a:defRPr sz="600"/>
            </a:lvl1pPr>
          </a:lstStyle>
          <a:p>
            <a:endParaRPr lang="en-US"/>
          </a:p>
        </p:txBody>
      </p:sp>
      <p:sp>
        <p:nvSpPr>
          <p:cNvPr id="3" name="Date Placeholder 2">
            <a:extLst>
              <a:ext uri="{FF2B5EF4-FFF2-40B4-BE49-F238E27FC236}">
                <a16:creationId xmlns:a16="http://schemas.microsoft.com/office/drawing/2014/main" id="{46A20BBB-373A-A007-2A51-686F43B9EDA8}"/>
              </a:ext>
            </a:extLst>
          </p:cNvPr>
          <p:cNvSpPr>
            <a:spLocks noGrp="1"/>
          </p:cNvSpPr>
          <p:nvPr>
            <p:ph type="dt" sz="quarter" idx="1"/>
          </p:nvPr>
        </p:nvSpPr>
        <p:spPr>
          <a:xfrm>
            <a:off x="5265562" y="0"/>
            <a:ext cx="4028636" cy="351308"/>
          </a:xfrm>
          <a:prstGeom prst="rect">
            <a:avLst/>
          </a:prstGeom>
        </p:spPr>
        <p:txBody>
          <a:bodyPr vert="horz" lIns="47467" tIns="23733" rIns="47467" bIns="23733" rtlCol="0"/>
          <a:lstStyle>
            <a:lvl1pPr algn="r">
              <a:defRPr sz="600"/>
            </a:lvl1pPr>
          </a:lstStyle>
          <a:p>
            <a:fld id="{14F47E37-FDA6-43B2-A53E-F686B0768FB9}" type="datetimeFigureOut">
              <a:rPr lang="en-US" smtClean="0"/>
              <a:t>01-Apr-2026</a:t>
            </a:fld>
            <a:endParaRPr lang="en-US"/>
          </a:p>
        </p:txBody>
      </p:sp>
      <p:sp>
        <p:nvSpPr>
          <p:cNvPr id="4" name="Footer Placeholder 3">
            <a:extLst>
              <a:ext uri="{FF2B5EF4-FFF2-40B4-BE49-F238E27FC236}">
                <a16:creationId xmlns:a16="http://schemas.microsoft.com/office/drawing/2014/main" id="{7C5614FD-D79F-6D08-07EA-049D9337AF88}"/>
              </a:ext>
            </a:extLst>
          </p:cNvPr>
          <p:cNvSpPr>
            <a:spLocks noGrp="1"/>
          </p:cNvSpPr>
          <p:nvPr>
            <p:ph type="ftr" sz="quarter" idx="2"/>
          </p:nvPr>
        </p:nvSpPr>
        <p:spPr>
          <a:xfrm>
            <a:off x="0" y="6659093"/>
            <a:ext cx="4028636" cy="351307"/>
          </a:xfrm>
          <a:prstGeom prst="rect">
            <a:avLst/>
          </a:prstGeom>
        </p:spPr>
        <p:txBody>
          <a:bodyPr vert="horz" lIns="47467" tIns="23733" rIns="47467" bIns="23733" rtlCol="0" anchor="b"/>
          <a:lstStyle>
            <a:lvl1pPr algn="l">
              <a:defRPr sz="600"/>
            </a:lvl1pPr>
          </a:lstStyle>
          <a:p>
            <a:endParaRPr lang="en-US"/>
          </a:p>
        </p:txBody>
      </p:sp>
      <p:sp>
        <p:nvSpPr>
          <p:cNvPr id="5" name="Slide Number Placeholder 4">
            <a:extLst>
              <a:ext uri="{FF2B5EF4-FFF2-40B4-BE49-F238E27FC236}">
                <a16:creationId xmlns:a16="http://schemas.microsoft.com/office/drawing/2014/main" id="{C3F189F1-4F6A-E63F-5A23-D8808F05276D}"/>
              </a:ext>
            </a:extLst>
          </p:cNvPr>
          <p:cNvSpPr>
            <a:spLocks noGrp="1"/>
          </p:cNvSpPr>
          <p:nvPr>
            <p:ph type="sldNum" sz="quarter" idx="3"/>
          </p:nvPr>
        </p:nvSpPr>
        <p:spPr>
          <a:xfrm>
            <a:off x="5265562" y="6659093"/>
            <a:ext cx="4028636" cy="351307"/>
          </a:xfrm>
          <a:prstGeom prst="rect">
            <a:avLst/>
          </a:prstGeom>
        </p:spPr>
        <p:txBody>
          <a:bodyPr vert="horz" lIns="47467" tIns="23733" rIns="47467" bIns="23733" rtlCol="0" anchor="b"/>
          <a:lstStyle>
            <a:lvl1pPr algn="r">
              <a:defRPr sz="600"/>
            </a:lvl1pPr>
          </a:lstStyle>
          <a:p>
            <a:fld id="{C20E0A65-8A8E-41DB-B154-2CA3CDD0016A}" type="slidenum">
              <a:rPr lang="en-US" smtClean="0"/>
              <a:t>‹#›</a:t>
            </a:fld>
            <a:endParaRPr lang="en-US"/>
          </a:p>
        </p:txBody>
      </p:sp>
    </p:spTree>
    <p:extLst>
      <p:ext uri="{BB962C8B-B14F-4D97-AF65-F5344CB8AC3E}">
        <p14:creationId xmlns:p14="http://schemas.microsoft.com/office/powerpoint/2010/main" val="3200967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636" cy="351308"/>
          </a:xfrm>
          <a:prstGeom prst="rect">
            <a:avLst/>
          </a:prstGeom>
        </p:spPr>
        <p:txBody>
          <a:bodyPr vert="horz" lIns="47467" tIns="23733" rIns="47467" bIns="23733" rtlCol="0"/>
          <a:lstStyle>
            <a:lvl1pPr algn="l">
              <a:defRPr sz="600"/>
            </a:lvl1pPr>
          </a:lstStyle>
          <a:p>
            <a:endParaRPr lang="en-US"/>
          </a:p>
        </p:txBody>
      </p:sp>
      <p:sp>
        <p:nvSpPr>
          <p:cNvPr id="3" name="Date Placeholder 2"/>
          <p:cNvSpPr>
            <a:spLocks noGrp="1"/>
          </p:cNvSpPr>
          <p:nvPr>
            <p:ph type="dt" idx="1"/>
          </p:nvPr>
        </p:nvSpPr>
        <p:spPr>
          <a:xfrm>
            <a:off x="5265562" y="0"/>
            <a:ext cx="4028636" cy="351308"/>
          </a:xfrm>
          <a:prstGeom prst="rect">
            <a:avLst/>
          </a:prstGeom>
        </p:spPr>
        <p:txBody>
          <a:bodyPr vert="horz" lIns="47467" tIns="23733" rIns="47467" bIns="23733" rtlCol="0"/>
          <a:lstStyle>
            <a:lvl1pPr algn="r">
              <a:defRPr sz="600"/>
            </a:lvl1pPr>
          </a:lstStyle>
          <a:p>
            <a:fld id="{E740D342-2763-4ECE-9824-5A26539F3F53}" type="datetimeFigureOut">
              <a:rPr lang="en-US" smtClean="0"/>
              <a:t>01-Apr-2026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47467" tIns="23733" rIns="47467" bIns="23733" rtlCol="0" anchor="ctr"/>
          <a:lstStyle/>
          <a:p>
            <a:endParaRPr lang="en-US"/>
          </a:p>
        </p:txBody>
      </p:sp>
      <p:sp>
        <p:nvSpPr>
          <p:cNvPr id="5" name="Notes Placeholder 4"/>
          <p:cNvSpPr>
            <a:spLocks noGrp="1"/>
          </p:cNvSpPr>
          <p:nvPr>
            <p:ph type="body" sz="quarter" idx="3"/>
          </p:nvPr>
        </p:nvSpPr>
        <p:spPr>
          <a:xfrm>
            <a:off x="929347" y="3373337"/>
            <a:ext cx="7437707" cy="2761255"/>
          </a:xfrm>
          <a:prstGeom prst="rect">
            <a:avLst/>
          </a:prstGeom>
        </p:spPr>
        <p:txBody>
          <a:bodyPr vert="horz" lIns="47467" tIns="23733" rIns="47467" bIns="2373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9093"/>
            <a:ext cx="4028636" cy="351307"/>
          </a:xfrm>
          <a:prstGeom prst="rect">
            <a:avLst/>
          </a:prstGeom>
        </p:spPr>
        <p:txBody>
          <a:bodyPr vert="horz" lIns="47467" tIns="23733" rIns="47467" bIns="23733" rtlCol="0" anchor="b"/>
          <a:lstStyle>
            <a:lvl1pPr algn="l">
              <a:defRPr sz="600"/>
            </a:lvl1pPr>
          </a:lstStyle>
          <a:p>
            <a:endParaRPr lang="en-US"/>
          </a:p>
        </p:txBody>
      </p:sp>
      <p:sp>
        <p:nvSpPr>
          <p:cNvPr id="7" name="Slide Number Placeholder 6"/>
          <p:cNvSpPr>
            <a:spLocks noGrp="1"/>
          </p:cNvSpPr>
          <p:nvPr>
            <p:ph type="sldNum" sz="quarter" idx="5"/>
          </p:nvPr>
        </p:nvSpPr>
        <p:spPr>
          <a:xfrm>
            <a:off x="5265562" y="6659093"/>
            <a:ext cx="4028636" cy="351307"/>
          </a:xfrm>
          <a:prstGeom prst="rect">
            <a:avLst/>
          </a:prstGeom>
        </p:spPr>
        <p:txBody>
          <a:bodyPr vert="horz" lIns="47467" tIns="23733" rIns="47467" bIns="23733" rtlCol="0" anchor="b"/>
          <a:lstStyle>
            <a:lvl1pPr algn="r">
              <a:defRPr sz="600"/>
            </a:lvl1pPr>
          </a:lstStyle>
          <a:p>
            <a:fld id="{B842F82E-31E0-4946-925F-24E165DB8F24}" type="slidenum">
              <a:rPr lang="en-US" smtClean="0"/>
              <a:t>‹#›</a:t>
            </a:fld>
            <a:endParaRPr lang="en-US"/>
          </a:p>
        </p:txBody>
      </p:sp>
    </p:spTree>
    <p:extLst>
      <p:ext uri="{BB962C8B-B14F-4D97-AF65-F5344CB8AC3E}">
        <p14:creationId xmlns:p14="http://schemas.microsoft.com/office/powerpoint/2010/main" val="2622561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842F82E-31E0-4946-925F-24E165DB8F24}" type="slidenum">
              <a:rPr lang="en-US" smtClean="0"/>
              <a:t>1</a:t>
            </a:fld>
            <a:endParaRPr lang="en-US"/>
          </a:p>
        </p:txBody>
      </p:sp>
    </p:spTree>
    <p:extLst>
      <p:ext uri="{BB962C8B-B14F-4D97-AF65-F5344CB8AC3E}">
        <p14:creationId xmlns:p14="http://schemas.microsoft.com/office/powerpoint/2010/main" val="3870691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8C14D-7B52-3044-FF54-5BE1E54F7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37E32-5CED-4B94-71F6-5C714068C4A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6A4C259-FDFA-540E-8944-263326E8C1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32D233-CA26-E96C-CC0C-7DEA45B31565}"/>
              </a:ext>
            </a:extLst>
          </p:cNvPr>
          <p:cNvSpPr>
            <a:spLocks noGrp="1"/>
          </p:cNvSpPr>
          <p:nvPr>
            <p:ph type="sldNum" sz="quarter" idx="5"/>
          </p:nvPr>
        </p:nvSpPr>
        <p:spPr/>
        <p:txBody>
          <a:bodyPr/>
          <a:lstStyle/>
          <a:p>
            <a:fld id="{B842F82E-31E0-4946-925F-24E165DB8F24}" type="slidenum">
              <a:rPr lang="en-US" smtClean="0"/>
              <a:t>2</a:t>
            </a:fld>
            <a:endParaRPr lang="en-US"/>
          </a:p>
        </p:txBody>
      </p:sp>
    </p:spTree>
    <p:extLst>
      <p:ext uri="{BB962C8B-B14F-4D97-AF65-F5344CB8AC3E}">
        <p14:creationId xmlns:p14="http://schemas.microsoft.com/office/powerpoint/2010/main" val="1845527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03293-65BD-E9DE-8C42-5C0DC132C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F045C-A943-16A8-CC3A-E9473CEE06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BB5BF7-69F6-E335-D086-8AF7761826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9ED187-9110-C2C7-0AF7-B2A046A561F8}"/>
              </a:ext>
            </a:extLst>
          </p:cNvPr>
          <p:cNvSpPr>
            <a:spLocks noGrp="1"/>
          </p:cNvSpPr>
          <p:nvPr>
            <p:ph type="sldNum" sz="quarter" idx="5"/>
          </p:nvPr>
        </p:nvSpPr>
        <p:spPr/>
        <p:txBody>
          <a:bodyPr/>
          <a:lstStyle/>
          <a:p>
            <a:fld id="{B842F82E-31E0-4946-925F-24E165DB8F24}" type="slidenum">
              <a:rPr lang="en-US" smtClean="0"/>
              <a:t>3</a:t>
            </a:fld>
            <a:endParaRPr lang="en-US"/>
          </a:p>
        </p:txBody>
      </p:sp>
    </p:spTree>
    <p:extLst>
      <p:ext uri="{BB962C8B-B14F-4D97-AF65-F5344CB8AC3E}">
        <p14:creationId xmlns:p14="http://schemas.microsoft.com/office/powerpoint/2010/main" val="71750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42F82E-31E0-4946-925F-24E165DB8F24}" type="slidenum">
              <a:rPr lang="en-US" smtClean="0"/>
              <a:t>4</a:t>
            </a:fld>
            <a:endParaRPr lang="en-US"/>
          </a:p>
        </p:txBody>
      </p:sp>
    </p:spTree>
    <p:extLst>
      <p:ext uri="{BB962C8B-B14F-4D97-AF65-F5344CB8AC3E}">
        <p14:creationId xmlns:p14="http://schemas.microsoft.com/office/powerpoint/2010/main" val="527503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59539-5145-0C1B-4373-91254C4DD2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6B7E2B-46F0-D85F-7336-B8F0AB487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55E0FA-8E16-F065-17EA-F6222AEE5C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5795FC-DD3E-99E5-BFAE-23D445EA1797}"/>
              </a:ext>
            </a:extLst>
          </p:cNvPr>
          <p:cNvSpPr>
            <a:spLocks noGrp="1"/>
          </p:cNvSpPr>
          <p:nvPr>
            <p:ph type="sldNum" sz="quarter" idx="5"/>
          </p:nvPr>
        </p:nvSpPr>
        <p:spPr/>
        <p:txBody>
          <a:bodyPr/>
          <a:lstStyle/>
          <a:p>
            <a:fld id="{B842F82E-31E0-4946-925F-24E165DB8F24}" type="slidenum">
              <a:rPr lang="en-US" smtClean="0"/>
              <a:t>5</a:t>
            </a:fld>
            <a:endParaRPr lang="en-US"/>
          </a:p>
        </p:txBody>
      </p:sp>
    </p:spTree>
    <p:extLst>
      <p:ext uri="{BB962C8B-B14F-4D97-AF65-F5344CB8AC3E}">
        <p14:creationId xmlns:p14="http://schemas.microsoft.com/office/powerpoint/2010/main" val="3082976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CE05E-AB43-9ADC-C0DA-5F445537C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0218C-D9CA-7E26-0557-BDAF715F2A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7DF716-F52F-04D8-5C40-0366B5DDCF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20FE10-D839-CF3F-650D-5801BFCA406C}"/>
              </a:ext>
            </a:extLst>
          </p:cNvPr>
          <p:cNvSpPr>
            <a:spLocks noGrp="1"/>
          </p:cNvSpPr>
          <p:nvPr>
            <p:ph type="sldNum" sz="quarter" idx="5"/>
          </p:nvPr>
        </p:nvSpPr>
        <p:spPr/>
        <p:txBody>
          <a:bodyPr/>
          <a:lstStyle/>
          <a:p>
            <a:fld id="{B842F82E-31E0-4946-925F-24E165DB8F24}" type="slidenum">
              <a:rPr lang="en-US" smtClean="0"/>
              <a:t>6</a:t>
            </a:fld>
            <a:endParaRPr lang="en-US"/>
          </a:p>
        </p:txBody>
      </p:sp>
    </p:spTree>
    <p:extLst>
      <p:ext uri="{BB962C8B-B14F-4D97-AF65-F5344CB8AC3E}">
        <p14:creationId xmlns:p14="http://schemas.microsoft.com/office/powerpoint/2010/main" val="3482096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1E9E1-0EC3-8A32-D929-6B2D96845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B9D922-5FB3-3901-B3AD-5F5E02E11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955EA-5B10-2E83-3C3C-8543F7E356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840026-B75B-CCFF-F6A5-6D562957F4B0}"/>
              </a:ext>
            </a:extLst>
          </p:cNvPr>
          <p:cNvSpPr>
            <a:spLocks noGrp="1"/>
          </p:cNvSpPr>
          <p:nvPr>
            <p:ph type="sldNum" sz="quarter" idx="5"/>
          </p:nvPr>
        </p:nvSpPr>
        <p:spPr/>
        <p:txBody>
          <a:bodyPr/>
          <a:lstStyle/>
          <a:p>
            <a:fld id="{B842F82E-31E0-4946-925F-24E165DB8F24}" type="slidenum">
              <a:rPr lang="en-US" smtClean="0"/>
              <a:t>7</a:t>
            </a:fld>
            <a:endParaRPr lang="en-US"/>
          </a:p>
        </p:txBody>
      </p:sp>
    </p:spTree>
    <p:extLst>
      <p:ext uri="{BB962C8B-B14F-4D97-AF65-F5344CB8AC3E}">
        <p14:creationId xmlns:p14="http://schemas.microsoft.com/office/powerpoint/2010/main" val="4183145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66F33-D694-1C12-D843-D3F8B7918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B4B01-BCDD-B204-F433-201F114338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126476-F277-96A5-0F4B-F5D4D18330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ED0436-E40A-9708-32AA-53AA5909DE46}"/>
              </a:ext>
            </a:extLst>
          </p:cNvPr>
          <p:cNvSpPr>
            <a:spLocks noGrp="1"/>
          </p:cNvSpPr>
          <p:nvPr>
            <p:ph type="sldNum" sz="quarter" idx="5"/>
          </p:nvPr>
        </p:nvSpPr>
        <p:spPr/>
        <p:txBody>
          <a:bodyPr/>
          <a:lstStyle/>
          <a:p>
            <a:fld id="{B842F82E-31E0-4946-925F-24E165DB8F24}" type="slidenum">
              <a:rPr lang="en-US" smtClean="0"/>
              <a:t>8</a:t>
            </a:fld>
            <a:endParaRPr lang="en-US"/>
          </a:p>
        </p:txBody>
      </p:sp>
    </p:spTree>
    <p:extLst>
      <p:ext uri="{BB962C8B-B14F-4D97-AF65-F5344CB8AC3E}">
        <p14:creationId xmlns:p14="http://schemas.microsoft.com/office/powerpoint/2010/main" val="2263222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42F82E-31E0-4946-925F-24E165DB8F24}" type="slidenum">
              <a:rPr lang="en-US" smtClean="0"/>
              <a:t>9</a:t>
            </a:fld>
            <a:endParaRPr lang="en-US"/>
          </a:p>
        </p:txBody>
      </p:sp>
    </p:spTree>
    <p:extLst>
      <p:ext uri="{BB962C8B-B14F-4D97-AF65-F5344CB8AC3E}">
        <p14:creationId xmlns:p14="http://schemas.microsoft.com/office/powerpoint/2010/main" val="1397769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20AFC-14FC-9073-EC2C-DD2EF9E71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BB23F-AC91-C97D-ACA9-2DCE1DFDD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5E2C28-7121-56CD-953B-7310243714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169E92-CF96-3DB3-0CBC-998B549CEB67}"/>
              </a:ext>
            </a:extLst>
          </p:cNvPr>
          <p:cNvSpPr>
            <a:spLocks noGrp="1"/>
          </p:cNvSpPr>
          <p:nvPr>
            <p:ph type="sldNum" sz="quarter" idx="5"/>
          </p:nvPr>
        </p:nvSpPr>
        <p:spPr/>
        <p:txBody>
          <a:bodyPr/>
          <a:lstStyle/>
          <a:p>
            <a:fld id="{B842F82E-31E0-4946-925F-24E165DB8F24}" type="slidenum">
              <a:rPr lang="en-US" smtClean="0"/>
              <a:t>10</a:t>
            </a:fld>
            <a:endParaRPr lang="en-US"/>
          </a:p>
        </p:txBody>
      </p:sp>
    </p:spTree>
    <p:extLst>
      <p:ext uri="{BB962C8B-B14F-4D97-AF65-F5344CB8AC3E}">
        <p14:creationId xmlns:p14="http://schemas.microsoft.com/office/powerpoint/2010/main" val="11792671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Standar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210C15-E204-119B-5145-EA36292CC864}"/>
              </a:ext>
            </a:extLst>
          </p:cNvPr>
          <p:cNvSpPr/>
          <p:nvPr userDrawn="1"/>
        </p:nvSpPr>
        <p:spPr>
          <a:xfrm flipH="1">
            <a:off x="-1" y="0"/>
            <a:ext cx="20104098" cy="11309350"/>
          </a:xfrm>
          <a:prstGeom prst="rect">
            <a:avLst/>
          </a:prstGeom>
          <a:gradFill flip="none" rotWithShape="1">
            <a:gsLst>
              <a:gs pos="41000">
                <a:schemeClr val="accent3"/>
              </a:gs>
              <a:gs pos="0">
                <a:schemeClr val="accent2"/>
              </a:gs>
              <a:gs pos="67000">
                <a:schemeClr val="accent4"/>
              </a:gs>
              <a:gs pos="83000">
                <a:schemeClr val="accent5"/>
              </a:gs>
              <a:gs pos="100000">
                <a:schemeClr val="accent6"/>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2000"/>
          </a:p>
        </p:txBody>
      </p:sp>
      <p:sp>
        <p:nvSpPr>
          <p:cNvPr id="4" name="Holder 4"/>
          <p:cNvSpPr>
            <a:spLocks noGrp="1"/>
          </p:cNvSpPr>
          <p:nvPr>
            <p:ph type="ftr" sz="quarter" idx="5"/>
          </p:nvPr>
        </p:nvSpPr>
        <p:spPr>
          <a:xfrm>
            <a:off x="1845102" y="9235217"/>
            <a:ext cx="11077052" cy="565467"/>
          </a:xfrm>
          <a:prstGeom prst="rect">
            <a:avLst/>
          </a:prstGeom>
        </p:spPr>
        <p:txBody>
          <a:bodyPr lIns="0" tIns="0" rIns="0" bIns="0"/>
          <a:lstStyle>
            <a:lvl1pPr algn="l">
              <a:defRPr sz="4000">
                <a:solidFill>
                  <a:schemeClr val="bg1"/>
                </a:solidFill>
                <a:latin typeface="+mn-lt"/>
              </a:defRPr>
            </a:lvl1pPr>
          </a:lstStyle>
          <a:p>
            <a:r>
              <a:rPr lang="de-DE"/>
              <a:t>Presentation to [organization name]</a:t>
            </a:r>
            <a:endParaRPr lang="en-US"/>
          </a:p>
        </p:txBody>
      </p:sp>
      <p:pic>
        <p:nvPicPr>
          <p:cNvPr id="9" name="Рисунок 5">
            <a:extLst>
              <a:ext uri="{FF2B5EF4-FFF2-40B4-BE49-F238E27FC236}">
                <a16:creationId xmlns:a16="http://schemas.microsoft.com/office/drawing/2014/main" id="{0485AF8F-033C-5509-CA02-07038FF5615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6933" y="1376706"/>
            <a:ext cx="17832917" cy="2955221"/>
          </a:xfrm>
          <a:prstGeom prst="rect">
            <a:avLst/>
          </a:prstGeom>
        </p:spPr>
      </p:pic>
      <p:sp>
        <p:nvSpPr>
          <p:cNvPr id="2" name="Holder 2"/>
          <p:cNvSpPr>
            <a:spLocks noGrp="1"/>
          </p:cNvSpPr>
          <p:nvPr>
            <p:ph type="ctrTitle"/>
          </p:nvPr>
        </p:nvSpPr>
        <p:spPr>
          <a:xfrm>
            <a:off x="1845102" y="5959475"/>
            <a:ext cx="16423127" cy="1231106"/>
          </a:xfrm>
          <a:prstGeom prst="rect">
            <a:avLst/>
          </a:prstGeom>
        </p:spPr>
        <p:txBody>
          <a:bodyPr wrap="square" lIns="0" tIns="0" rIns="0" bIns="0" anchor="b">
            <a:spAutoFit/>
          </a:bodyPr>
          <a:lstStyle>
            <a:lvl1pPr algn="l">
              <a:defRPr sz="8000" b="0" i="0">
                <a:solidFill>
                  <a:schemeClr val="bg1"/>
                </a:solidFill>
                <a:latin typeface="Avenir Next LT Pro Demi" panose="020B0704020202020204" pitchFamily="34" charset="0"/>
                <a:cs typeface="Avenir Black"/>
              </a:defRPr>
            </a:lvl1pPr>
          </a:lstStyle>
          <a:p>
            <a:endParaRPr/>
          </a:p>
        </p:txBody>
      </p:sp>
      <p:sp>
        <p:nvSpPr>
          <p:cNvPr id="3" name="Holder 3"/>
          <p:cNvSpPr>
            <a:spLocks noGrp="1"/>
          </p:cNvSpPr>
          <p:nvPr>
            <p:ph type="subTitle" idx="4"/>
          </p:nvPr>
        </p:nvSpPr>
        <p:spPr>
          <a:xfrm>
            <a:off x="1845102" y="7520072"/>
            <a:ext cx="16423127" cy="615553"/>
          </a:xfrm>
          <a:prstGeom prst="rect">
            <a:avLst/>
          </a:prstGeom>
        </p:spPr>
        <p:txBody>
          <a:bodyPr wrap="square" lIns="0" tIns="0" rIns="0" bIns="0">
            <a:spAutoFit/>
          </a:bodyPr>
          <a:lstStyle>
            <a:lvl1pPr>
              <a:defRPr sz="4000">
                <a:solidFill>
                  <a:schemeClr val="bg1"/>
                </a:solidFill>
              </a:defRPr>
            </a:lvl1pPr>
          </a:lstStyle>
          <a:p>
            <a:endParaRPr/>
          </a:p>
        </p:txBody>
      </p:sp>
      <p:sp>
        <p:nvSpPr>
          <p:cNvPr id="5" name="Holder 5"/>
          <p:cNvSpPr>
            <a:spLocks noGrp="1"/>
          </p:cNvSpPr>
          <p:nvPr>
            <p:ph type="dt" sz="half" idx="6"/>
          </p:nvPr>
        </p:nvSpPr>
        <p:spPr>
          <a:xfrm>
            <a:off x="13645957" y="9235217"/>
            <a:ext cx="4623943" cy="615553"/>
          </a:xfrm>
          <a:prstGeom prst="rect">
            <a:avLst/>
          </a:prstGeom>
        </p:spPr>
        <p:txBody>
          <a:bodyPr lIns="0" tIns="0" rIns="0" bIns="0"/>
          <a:lstStyle>
            <a:lvl1pPr algn="r">
              <a:defRPr sz="4000">
                <a:solidFill>
                  <a:schemeClr val="bg1"/>
                </a:solidFill>
                <a:latin typeface="+mj-lt"/>
              </a:defRPr>
            </a:lvl1pPr>
          </a:lstStyle>
          <a:p>
            <a:endParaRPr lang="en-US"/>
          </a:p>
        </p:txBody>
      </p:sp>
      <p:cxnSp>
        <p:nvCxnSpPr>
          <p:cNvPr id="26" name="Straight Connector 25">
            <a:extLst>
              <a:ext uri="{FF2B5EF4-FFF2-40B4-BE49-F238E27FC236}">
                <a16:creationId xmlns:a16="http://schemas.microsoft.com/office/drawing/2014/main" id="{A55D0D38-7F31-B919-8C30-3CE357356164}"/>
              </a:ext>
            </a:extLst>
          </p:cNvPr>
          <p:cNvCxnSpPr>
            <a:cxnSpLocks/>
          </p:cNvCxnSpPr>
          <p:nvPr userDrawn="1"/>
        </p:nvCxnSpPr>
        <p:spPr>
          <a:xfrm>
            <a:off x="1820758" y="8706786"/>
            <a:ext cx="164625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Slide (Flexible Background)">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1845102" y="9235217"/>
            <a:ext cx="11077052" cy="565467"/>
          </a:xfrm>
          <a:prstGeom prst="rect">
            <a:avLst/>
          </a:prstGeom>
        </p:spPr>
        <p:txBody>
          <a:bodyPr lIns="0" tIns="0" rIns="0" bIns="0"/>
          <a:lstStyle>
            <a:lvl1pPr algn="l">
              <a:defRPr sz="4000">
                <a:solidFill>
                  <a:schemeClr val="bg1"/>
                </a:solidFill>
                <a:latin typeface="+mn-lt"/>
              </a:defRPr>
            </a:lvl1pPr>
          </a:lstStyle>
          <a:p>
            <a:r>
              <a:rPr lang="de-DE"/>
              <a:t>Presentation to Keidanren</a:t>
            </a:r>
            <a:endParaRPr lang="en-US"/>
          </a:p>
        </p:txBody>
      </p:sp>
      <p:sp>
        <p:nvSpPr>
          <p:cNvPr id="2" name="Holder 2"/>
          <p:cNvSpPr>
            <a:spLocks noGrp="1"/>
          </p:cNvSpPr>
          <p:nvPr>
            <p:ph type="ctrTitle"/>
          </p:nvPr>
        </p:nvSpPr>
        <p:spPr>
          <a:xfrm>
            <a:off x="1845102" y="5959475"/>
            <a:ext cx="16423127" cy="1231106"/>
          </a:xfrm>
          <a:prstGeom prst="rect">
            <a:avLst/>
          </a:prstGeom>
        </p:spPr>
        <p:txBody>
          <a:bodyPr wrap="square" lIns="0" tIns="0" rIns="0" bIns="0" anchor="b">
            <a:spAutoFit/>
          </a:bodyPr>
          <a:lstStyle>
            <a:lvl1pPr algn="l">
              <a:defRPr sz="8000" b="0" i="0">
                <a:solidFill>
                  <a:schemeClr val="bg1"/>
                </a:solidFill>
                <a:latin typeface="Avenir Next LT Pro Demi" panose="020B0704020202020204" pitchFamily="34" charset="0"/>
                <a:cs typeface="Avenir Black"/>
              </a:defRPr>
            </a:lvl1pPr>
          </a:lstStyle>
          <a:p>
            <a:endParaRPr/>
          </a:p>
        </p:txBody>
      </p:sp>
      <p:sp>
        <p:nvSpPr>
          <p:cNvPr id="3" name="Holder 3"/>
          <p:cNvSpPr>
            <a:spLocks noGrp="1"/>
          </p:cNvSpPr>
          <p:nvPr>
            <p:ph type="subTitle" idx="4"/>
          </p:nvPr>
        </p:nvSpPr>
        <p:spPr>
          <a:xfrm>
            <a:off x="1845102" y="7520072"/>
            <a:ext cx="16423127" cy="615553"/>
          </a:xfrm>
          <a:prstGeom prst="rect">
            <a:avLst/>
          </a:prstGeom>
        </p:spPr>
        <p:txBody>
          <a:bodyPr wrap="square" lIns="0" tIns="0" rIns="0" bIns="0">
            <a:spAutoFit/>
          </a:bodyPr>
          <a:lstStyle>
            <a:lvl1pPr>
              <a:defRPr sz="4000">
                <a:solidFill>
                  <a:schemeClr val="bg1"/>
                </a:solidFill>
              </a:defRPr>
            </a:lvl1pPr>
          </a:lstStyle>
          <a:p>
            <a:endParaRPr/>
          </a:p>
        </p:txBody>
      </p:sp>
      <p:sp>
        <p:nvSpPr>
          <p:cNvPr id="5" name="Holder 5"/>
          <p:cNvSpPr>
            <a:spLocks noGrp="1"/>
          </p:cNvSpPr>
          <p:nvPr>
            <p:ph type="dt" sz="half" idx="6"/>
          </p:nvPr>
        </p:nvSpPr>
        <p:spPr>
          <a:xfrm>
            <a:off x="13645957" y="9235217"/>
            <a:ext cx="4623943" cy="615553"/>
          </a:xfrm>
          <a:prstGeom prst="rect">
            <a:avLst/>
          </a:prstGeom>
        </p:spPr>
        <p:txBody>
          <a:bodyPr lIns="0" tIns="0" rIns="0" bIns="0"/>
          <a:lstStyle>
            <a:lvl1pPr algn="r">
              <a:defRPr sz="4000">
                <a:solidFill>
                  <a:schemeClr val="bg1"/>
                </a:solidFill>
                <a:latin typeface="+mj-lt"/>
              </a:defRPr>
            </a:lvl1pPr>
          </a:lstStyle>
          <a:p>
            <a:endParaRPr lang="en-US"/>
          </a:p>
        </p:txBody>
      </p:sp>
      <p:sp>
        <p:nvSpPr>
          <p:cNvPr id="6" name="Rectangle 5">
            <a:extLst>
              <a:ext uri="{FF2B5EF4-FFF2-40B4-BE49-F238E27FC236}">
                <a16:creationId xmlns:a16="http://schemas.microsoft.com/office/drawing/2014/main" id="{ABF11368-0DC3-60B7-3782-EA5852BCFB47}"/>
              </a:ext>
            </a:extLst>
          </p:cNvPr>
          <p:cNvSpPr/>
          <p:nvPr userDrawn="1"/>
        </p:nvSpPr>
        <p:spPr>
          <a:xfrm>
            <a:off x="0" y="0"/>
            <a:ext cx="20104100" cy="11309350"/>
          </a:xfrm>
          <a:prstGeom prst="rect">
            <a:avLst/>
          </a:prstGeom>
          <a:solidFill>
            <a:srgbClr val="F9F9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100045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Holder 6"/>
          <p:cNvSpPr>
            <a:spLocks noGrp="1"/>
          </p:cNvSpPr>
          <p:nvPr>
            <p:ph type="sldNum" sz="quarter" idx="7"/>
          </p:nvPr>
        </p:nvSpPr>
        <p:spPr>
          <a:xfrm>
            <a:off x="14676511" y="10350056"/>
            <a:ext cx="4623943" cy="307777"/>
          </a:xfrm>
          <a:prstGeom prst="rect">
            <a:avLst/>
          </a:prstGeom>
        </p:spPr>
        <p:txBody>
          <a:bodyPr lIns="0" tIns="0" rIns="0" bIns="0"/>
          <a:lstStyle>
            <a:lvl1pPr algn="r">
              <a:defRPr sz="2000" b="0">
                <a:solidFill>
                  <a:schemeClr val="accent2"/>
                </a:solidFill>
                <a:latin typeface="Avenir Next LT Pro" panose="020B0504020202020204" pitchFamily="34" charset="0"/>
              </a:defRPr>
            </a:lvl1pPr>
          </a:lstStyle>
          <a:p>
            <a:fld id="{B6F15528-21DE-4FAA-801E-634DDDAF4B2B}" type="slidenum">
              <a:rPr lang="en-US" smtClean="0"/>
              <a:pPr/>
              <a:t>‹#›</a:t>
            </a:fld>
            <a:endParaRPr lang="en-US"/>
          </a:p>
        </p:txBody>
      </p:sp>
      <p:sp>
        <p:nvSpPr>
          <p:cNvPr id="7" name="Title Placeholder 13">
            <a:extLst>
              <a:ext uri="{FF2B5EF4-FFF2-40B4-BE49-F238E27FC236}">
                <a16:creationId xmlns:a16="http://schemas.microsoft.com/office/drawing/2014/main" id="{23455E8D-02B8-DFB1-4E10-D4FA57524C05}"/>
              </a:ext>
            </a:extLst>
          </p:cNvPr>
          <p:cNvSpPr>
            <a:spLocks noGrp="1"/>
          </p:cNvSpPr>
          <p:nvPr>
            <p:ph type="title" hasCustomPrompt="1"/>
          </p:nvPr>
        </p:nvSpPr>
        <p:spPr>
          <a:xfrm>
            <a:off x="790576" y="1"/>
            <a:ext cx="18509879" cy="2019116"/>
          </a:xfrm>
          <a:prstGeom prst="rect">
            <a:avLst/>
          </a:prstGeom>
        </p:spPr>
        <p:txBody>
          <a:bodyPr vert="horz" lIns="91440" tIns="45720" rIns="91440" bIns="45720" rtlCol="0" anchor="ctr">
            <a:normAutofit/>
          </a:bodyPr>
          <a:lstStyle>
            <a:lvl1pPr marL="0" indent="0">
              <a:defRPr/>
            </a:lvl1pPr>
          </a:lstStyle>
          <a:p>
            <a:r>
              <a:rPr lang="en-US"/>
              <a:t>Click to edit title</a:t>
            </a:r>
          </a:p>
        </p:txBody>
      </p:sp>
      <p:sp>
        <p:nvSpPr>
          <p:cNvPr id="4" name="Holder 4"/>
          <p:cNvSpPr>
            <a:spLocks noGrp="1"/>
          </p:cNvSpPr>
          <p:nvPr>
            <p:ph type="ftr" sz="quarter" idx="5"/>
          </p:nvPr>
        </p:nvSpPr>
        <p:spPr>
          <a:xfrm>
            <a:off x="790575" y="10350056"/>
            <a:ext cx="6433312" cy="307777"/>
          </a:xfrm>
          <a:prstGeom prst="rect">
            <a:avLst/>
          </a:prstGeom>
        </p:spPr>
        <p:txBody>
          <a:bodyPr lIns="0" tIns="0" rIns="0" bIns="0" anchor="t"/>
          <a:lstStyle>
            <a:lvl1pPr algn="l">
              <a:defRPr sz="2000" b="0">
                <a:solidFill>
                  <a:schemeClr val="accent2"/>
                </a:solidFill>
                <a:latin typeface="Avenir Next LT Pro" panose="020B0504020202020204" pitchFamily="34" charset="0"/>
              </a:defRPr>
            </a:lvl1pPr>
          </a:lstStyle>
          <a:p>
            <a:r>
              <a:rPr lang="en-US"/>
              <a:t>Presentation to [organization name]</a:t>
            </a:r>
          </a:p>
        </p:txBody>
      </p:sp>
      <p:cxnSp>
        <p:nvCxnSpPr>
          <p:cNvPr id="5" name="Straight Connector 4">
            <a:extLst>
              <a:ext uri="{FF2B5EF4-FFF2-40B4-BE49-F238E27FC236}">
                <a16:creationId xmlns:a16="http://schemas.microsoft.com/office/drawing/2014/main" id="{59F11B84-0A0F-43D6-5A1B-64EF5343395B}"/>
              </a:ext>
            </a:extLst>
          </p:cNvPr>
          <p:cNvCxnSpPr>
            <a:cxnSpLocks/>
          </p:cNvCxnSpPr>
          <p:nvPr userDrawn="1"/>
        </p:nvCxnSpPr>
        <p:spPr>
          <a:xfrm>
            <a:off x="790575" y="2019117"/>
            <a:ext cx="18509879" cy="0"/>
          </a:xfrm>
          <a:prstGeom prst="line">
            <a:avLst/>
          </a:prstGeom>
          <a:ln w="12700">
            <a:gradFill flip="none" rotWithShape="1">
              <a:gsLst>
                <a:gs pos="100000">
                  <a:schemeClr val="accent2"/>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sp>
        <p:nvSpPr>
          <p:cNvPr id="2" name="Holder 3">
            <a:extLst>
              <a:ext uri="{FF2B5EF4-FFF2-40B4-BE49-F238E27FC236}">
                <a16:creationId xmlns:a16="http://schemas.microsoft.com/office/drawing/2014/main" id="{11874F15-FE46-F511-0374-45506E2203A2}"/>
              </a:ext>
            </a:extLst>
          </p:cNvPr>
          <p:cNvSpPr>
            <a:spLocks noGrp="1"/>
          </p:cNvSpPr>
          <p:nvPr>
            <p:ph type="body" idx="1"/>
          </p:nvPr>
        </p:nvSpPr>
        <p:spPr>
          <a:xfrm>
            <a:off x="790575" y="2829322"/>
            <a:ext cx="18509879" cy="615553"/>
          </a:xfrm>
          <a:prstGeom prst="rect">
            <a:avLst/>
          </a:prstGeom>
        </p:spPr>
        <p:txBody>
          <a:bodyPr lIns="0" tIns="0" rIns="0" bIns="0"/>
          <a:lstStyle>
            <a:lvl1pPr marL="84138" indent="0">
              <a:defRPr/>
            </a:lvl1pPr>
          </a:lstStyle>
          <a:p>
            <a:endParaRP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90575" y="2829322"/>
            <a:ext cx="18509879" cy="615553"/>
          </a:xfrm>
          <a:prstGeom prst="rect">
            <a:avLst/>
          </a:prstGeom>
        </p:spPr>
        <p:txBody>
          <a:bodyPr lIns="0" tIns="0" rIns="0" bIns="0"/>
          <a:lstStyle>
            <a:lvl1pPr marL="84138" indent="0">
              <a:defRPr/>
            </a:lvl1pPr>
          </a:lstStyle>
          <a:p>
            <a:endParaRPr/>
          </a:p>
        </p:txBody>
      </p:sp>
      <p:sp>
        <p:nvSpPr>
          <p:cNvPr id="6" name="Holder 6"/>
          <p:cNvSpPr>
            <a:spLocks noGrp="1"/>
          </p:cNvSpPr>
          <p:nvPr>
            <p:ph type="sldNum" sz="quarter" idx="7"/>
          </p:nvPr>
        </p:nvSpPr>
        <p:spPr>
          <a:xfrm>
            <a:off x="14676511" y="10350056"/>
            <a:ext cx="4623943" cy="307777"/>
          </a:xfrm>
          <a:prstGeom prst="rect">
            <a:avLst/>
          </a:prstGeom>
        </p:spPr>
        <p:txBody>
          <a:bodyPr lIns="0" tIns="0" rIns="0" bIns="0"/>
          <a:lstStyle>
            <a:lvl1pPr algn="r">
              <a:defRPr sz="2000" b="0">
                <a:solidFill>
                  <a:schemeClr val="accent2"/>
                </a:solidFill>
                <a:latin typeface="Avenir Next LT Pro" panose="020B0504020202020204" pitchFamily="34" charset="0"/>
              </a:defRPr>
            </a:lvl1pPr>
          </a:lstStyle>
          <a:p>
            <a:fld id="{B6F15528-21DE-4FAA-801E-634DDDAF4B2B}" type="slidenum">
              <a:rPr lang="en-US" smtClean="0"/>
              <a:pPr/>
              <a:t>‹#›</a:t>
            </a:fld>
            <a:endParaRPr lang="en-US"/>
          </a:p>
        </p:txBody>
      </p:sp>
      <p:sp>
        <p:nvSpPr>
          <p:cNvPr id="4" name="Holder 4"/>
          <p:cNvSpPr>
            <a:spLocks noGrp="1"/>
          </p:cNvSpPr>
          <p:nvPr>
            <p:ph type="ftr" sz="quarter" idx="5"/>
          </p:nvPr>
        </p:nvSpPr>
        <p:spPr>
          <a:xfrm>
            <a:off x="790575" y="10350056"/>
            <a:ext cx="6433312" cy="307777"/>
          </a:xfrm>
          <a:prstGeom prst="rect">
            <a:avLst/>
          </a:prstGeom>
        </p:spPr>
        <p:txBody>
          <a:bodyPr lIns="0" tIns="0" rIns="0" bIns="0" anchor="t"/>
          <a:lstStyle>
            <a:lvl1pPr algn="l">
              <a:defRPr sz="2000" b="0">
                <a:solidFill>
                  <a:schemeClr val="accent2"/>
                </a:solidFill>
                <a:latin typeface="Avenir Next LT Pro" panose="020B0504020202020204" pitchFamily="34" charset="0"/>
              </a:defRPr>
            </a:lvl1pPr>
          </a:lstStyle>
          <a:p>
            <a:r>
              <a:rPr lang="en-US"/>
              <a:t>Presentation to [organization name]</a:t>
            </a:r>
          </a:p>
        </p:txBody>
      </p:sp>
      <p:cxnSp>
        <p:nvCxnSpPr>
          <p:cNvPr id="5" name="Straight Connector 4">
            <a:extLst>
              <a:ext uri="{FF2B5EF4-FFF2-40B4-BE49-F238E27FC236}">
                <a16:creationId xmlns:a16="http://schemas.microsoft.com/office/drawing/2014/main" id="{59F11B84-0A0F-43D6-5A1B-64EF5343395B}"/>
              </a:ext>
            </a:extLst>
          </p:cNvPr>
          <p:cNvCxnSpPr>
            <a:cxnSpLocks/>
          </p:cNvCxnSpPr>
          <p:nvPr userDrawn="1"/>
        </p:nvCxnSpPr>
        <p:spPr>
          <a:xfrm>
            <a:off x="790575" y="2019117"/>
            <a:ext cx="18509879" cy="0"/>
          </a:xfrm>
          <a:prstGeom prst="line">
            <a:avLst/>
          </a:prstGeom>
          <a:ln w="12700">
            <a:gradFill flip="none" rotWithShape="1">
              <a:gsLst>
                <a:gs pos="100000">
                  <a:schemeClr val="accent2"/>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sp>
        <p:nvSpPr>
          <p:cNvPr id="2" name="Title Placeholder 13">
            <a:extLst>
              <a:ext uri="{FF2B5EF4-FFF2-40B4-BE49-F238E27FC236}">
                <a16:creationId xmlns:a16="http://schemas.microsoft.com/office/drawing/2014/main" id="{80CB80C4-4BAE-F8C5-3E45-672270AC5C65}"/>
              </a:ext>
            </a:extLst>
          </p:cNvPr>
          <p:cNvSpPr>
            <a:spLocks noGrp="1"/>
          </p:cNvSpPr>
          <p:nvPr>
            <p:ph type="title" hasCustomPrompt="1"/>
          </p:nvPr>
        </p:nvSpPr>
        <p:spPr>
          <a:xfrm>
            <a:off x="790576" y="92075"/>
            <a:ext cx="18509879" cy="1235074"/>
          </a:xfrm>
          <a:prstGeom prst="rect">
            <a:avLst/>
          </a:prstGeom>
        </p:spPr>
        <p:txBody>
          <a:bodyPr vert="horz" lIns="91440" tIns="45720" rIns="91440" bIns="45720" rtlCol="0" anchor="ctr">
            <a:normAutofit/>
          </a:bodyPr>
          <a:lstStyle>
            <a:lvl1pPr>
              <a:defRPr/>
            </a:lvl1pPr>
          </a:lstStyle>
          <a:p>
            <a:r>
              <a:rPr lang="en-US"/>
              <a:t>Click to edit title</a:t>
            </a:r>
          </a:p>
        </p:txBody>
      </p:sp>
      <p:sp>
        <p:nvSpPr>
          <p:cNvPr id="10" name="Holder 3">
            <a:extLst>
              <a:ext uri="{FF2B5EF4-FFF2-40B4-BE49-F238E27FC236}">
                <a16:creationId xmlns:a16="http://schemas.microsoft.com/office/drawing/2014/main" id="{1D91DB5C-654B-9BE3-291E-6F86BFD78183}"/>
              </a:ext>
            </a:extLst>
          </p:cNvPr>
          <p:cNvSpPr>
            <a:spLocks noGrp="1"/>
          </p:cNvSpPr>
          <p:nvPr>
            <p:ph type="subTitle" idx="4"/>
          </p:nvPr>
        </p:nvSpPr>
        <p:spPr>
          <a:xfrm>
            <a:off x="790575" y="1311275"/>
            <a:ext cx="18509879" cy="492443"/>
          </a:xfrm>
          <a:prstGeom prst="rect">
            <a:avLst/>
          </a:prstGeom>
        </p:spPr>
        <p:txBody>
          <a:bodyPr wrap="square" lIns="0" tIns="0" rIns="0" bIns="0">
            <a:spAutoFit/>
          </a:bodyPr>
          <a:lstStyle>
            <a:lvl1pPr marL="85725" indent="0">
              <a:defRPr sz="3200">
                <a:solidFill>
                  <a:schemeClr val="accent2"/>
                </a:solidFill>
              </a:defRPr>
            </a:lvl1pPr>
          </a:lstStyle>
          <a:p>
            <a:endParaRPr/>
          </a:p>
        </p:txBody>
      </p:sp>
    </p:spTree>
    <p:extLst>
      <p:ext uri="{BB962C8B-B14F-4D97-AF65-F5344CB8AC3E}">
        <p14:creationId xmlns:p14="http://schemas.microsoft.com/office/powerpoint/2010/main" val="190610415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Secondary - Dark)">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2036D5D-CAAF-36DF-DDB9-02342325C36B}"/>
              </a:ext>
            </a:extLst>
          </p:cNvPr>
          <p:cNvSpPr/>
          <p:nvPr userDrawn="1"/>
        </p:nvSpPr>
        <p:spPr>
          <a:xfrm>
            <a:off x="8070850" y="9083675"/>
            <a:ext cx="4267200" cy="19812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older 6"/>
          <p:cNvSpPr>
            <a:spLocks noGrp="1"/>
          </p:cNvSpPr>
          <p:nvPr>
            <p:ph type="sldNum" sz="quarter" idx="7"/>
          </p:nvPr>
        </p:nvSpPr>
        <p:spPr>
          <a:xfrm>
            <a:off x="14676511" y="10350056"/>
            <a:ext cx="4623943" cy="307777"/>
          </a:xfrm>
          <a:prstGeom prst="rect">
            <a:avLst/>
          </a:prstGeom>
        </p:spPr>
        <p:txBody>
          <a:bodyPr lIns="0" tIns="0" rIns="0" bIns="0"/>
          <a:lstStyle>
            <a:lvl1pPr algn="r">
              <a:defRPr sz="2000" b="0">
                <a:solidFill>
                  <a:schemeClr val="bg1"/>
                </a:solidFill>
                <a:latin typeface="Avenir Next LT Pro" panose="020B0504020202020204" pitchFamily="34" charset="0"/>
              </a:defRPr>
            </a:lvl1pPr>
          </a:lstStyle>
          <a:p>
            <a:fld id="{B6F15528-21DE-4FAA-801E-634DDDAF4B2B}" type="slidenum">
              <a:rPr lang="en-US" smtClean="0"/>
              <a:pPr/>
              <a:t>‹#›</a:t>
            </a:fld>
            <a:endParaRPr lang="en-US"/>
          </a:p>
        </p:txBody>
      </p:sp>
      <p:sp>
        <p:nvSpPr>
          <p:cNvPr id="7" name="Title Placeholder 13">
            <a:extLst>
              <a:ext uri="{FF2B5EF4-FFF2-40B4-BE49-F238E27FC236}">
                <a16:creationId xmlns:a16="http://schemas.microsoft.com/office/drawing/2014/main" id="{23455E8D-02B8-DFB1-4E10-D4FA57524C05}"/>
              </a:ext>
            </a:extLst>
          </p:cNvPr>
          <p:cNvSpPr>
            <a:spLocks noGrp="1"/>
          </p:cNvSpPr>
          <p:nvPr>
            <p:ph type="title" hasCustomPrompt="1"/>
          </p:nvPr>
        </p:nvSpPr>
        <p:spPr>
          <a:xfrm>
            <a:off x="790576" y="1"/>
            <a:ext cx="18509879" cy="2019116"/>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title</a:t>
            </a:r>
          </a:p>
        </p:txBody>
      </p:sp>
      <p:sp>
        <p:nvSpPr>
          <p:cNvPr id="4" name="Holder 4"/>
          <p:cNvSpPr>
            <a:spLocks noGrp="1"/>
          </p:cNvSpPr>
          <p:nvPr>
            <p:ph type="ftr" sz="quarter" idx="5"/>
          </p:nvPr>
        </p:nvSpPr>
        <p:spPr>
          <a:xfrm>
            <a:off x="790575" y="10350056"/>
            <a:ext cx="6433312" cy="307777"/>
          </a:xfrm>
          <a:prstGeom prst="rect">
            <a:avLst/>
          </a:prstGeom>
        </p:spPr>
        <p:txBody>
          <a:bodyPr lIns="0" tIns="0" rIns="0" bIns="0" anchor="t"/>
          <a:lstStyle>
            <a:lvl1pPr algn="l">
              <a:defRPr sz="2000" b="0">
                <a:solidFill>
                  <a:schemeClr val="bg1"/>
                </a:solidFill>
                <a:latin typeface="Avenir Next LT Pro" panose="020B0504020202020204" pitchFamily="34" charset="0"/>
              </a:defRPr>
            </a:lvl1pPr>
          </a:lstStyle>
          <a:p>
            <a:r>
              <a:rPr lang="en-US"/>
              <a:t>Presentation to [organization name]</a:t>
            </a:r>
          </a:p>
        </p:txBody>
      </p:sp>
      <p:cxnSp>
        <p:nvCxnSpPr>
          <p:cNvPr id="5" name="Straight Connector 4">
            <a:extLst>
              <a:ext uri="{FF2B5EF4-FFF2-40B4-BE49-F238E27FC236}">
                <a16:creationId xmlns:a16="http://schemas.microsoft.com/office/drawing/2014/main" id="{59F11B84-0A0F-43D6-5A1B-64EF5343395B}"/>
              </a:ext>
            </a:extLst>
          </p:cNvPr>
          <p:cNvCxnSpPr>
            <a:cxnSpLocks/>
          </p:cNvCxnSpPr>
          <p:nvPr userDrawn="1"/>
        </p:nvCxnSpPr>
        <p:spPr>
          <a:xfrm>
            <a:off x="790575" y="2019117"/>
            <a:ext cx="18509879" cy="0"/>
          </a:xfrm>
          <a:prstGeom prst="line">
            <a:avLst/>
          </a:prstGeom>
          <a:ln w="12700">
            <a:gradFill flip="none" rotWithShape="1">
              <a:gsLst>
                <a:gs pos="100000">
                  <a:schemeClr val="accent3"/>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pic>
        <p:nvPicPr>
          <p:cNvPr id="15" name="Picture 14" descr="A black background with white text&#10;&#10;AI-generated content may be incorrect.">
            <a:extLst>
              <a:ext uri="{FF2B5EF4-FFF2-40B4-BE49-F238E27FC236}">
                <a16:creationId xmlns:a16="http://schemas.microsoft.com/office/drawing/2014/main" id="{9F8BEC40-B181-6A26-A683-1B49A8C262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43925" y="10183783"/>
            <a:ext cx="3016250" cy="640321"/>
          </a:xfrm>
          <a:prstGeom prst="rect">
            <a:avLst/>
          </a:prstGeom>
        </p:spPr>
      </p:pic>
      <p:sp>
        <p:nvSpPr>
          <p:cNvPr id="17" name="Holder 3">
            <a:extLst>
              <a:ext uri="{FF2B5EF4-FFF2-40B4-BE49-F238E27FC236}">
                <a16:creationId xmlns:a16="http://schemas.microsoft.com/office/drawing/2014/main" id="{7AEFFCFE-8847-ECEE-6F33-DFA34A276E3C}"/>
              </a:ext>
            </a:extLst>
          </p:cNvPr>
          <p:cNvSpPr>
            <a:spLocks noGrp="1"/>
          </p:cNvSpPr>
          <p:nvPr>
            <p:ph type="body" idx="1"/>
          </p:nvPr>
        </p:nvSpPr>
        <p:spPr>
          <a:xfrm>
            <a:off x="790575" y="2829322"/>
            <a:ext cx="18509879" cy="615553"/>
          </a:xfrm>
          <a:prstGeom prst="rect">
            <a:avLst/>
          </a:prstGeom>
        </p:spPr>
        <p:txBody>
          <a:bodyPr lIns="0" tIns="0" rIns="0" bIns="0"/>
          <a:lstStyle>
            <a:lvl1pPr marL="84138" indent="0">
              <a:defRPr>
                <a:solidFill>
                  <a:schemeClr val="accent1"/>
                </a:solidFill>
              </a:defRPr>
            </a:lvl1pPr>
          </a:lstStyle>
          <a:p>
            <a:endParaRPr/>
          </a:p>
        </p:txBody>
      </p:sp>
    </p:spTree>
    <p:extLst>
      <p:ext uri="{BB962C8B-B14F-4D97-AF65-F5344CB8AC3E}">
        <p14:creationId xmlns:p14="http://schemas.microsoft.com/office/powerpoint/2010/main" val="336628218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nd Content (Secondary - Dark)">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2036D5D-CAAF-36DF-DDB9-02342325C36B}"/>
              </a:ext>
            </a:extLst>
          </p:cNvPr>
          <p:cNvSpPr/>
          <p:nvPr userDrawn="1"/>
        </p:nvSpPr>
        <p:spPr>
          <a:xfrm>
            <a:off x="8070850" y="9083675"/>
            <a:ext cx="4267200" cy="19812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older 6"/>
          <p:cNvSpPr>
            <a:spLocks noGrp="1"/>
          </p:cNvSpPr>
          <p:nvPr>
            <p:ph type="sldNum" sz="quarter" idx="7"/>
          </p:nvPr>
        </p:nvSpPr>
        <p:spPr>
          <a:xfrm>
            <a:off x="14676511" y="10350056"/>
            <a:ext cx="4623943" cy="307777"/>
          </a:xfrm>
          <a:prstGeom prst="rect">
            <a:avLst/>
          </a:prstGeom>
        </p:spPr>
        <p:txBody>
          <a:bodyPr lIns="0" tIns="0" rIns="0" bIns="0"/>
          <a:lstStyle>
            <a:lvl1pPr algn="r">
              <a:defRPr sz="2000" b="0">
                <a:solidFill>
                  <a:schemeClr val="bg1"/>
                </a:solidFill>
                <a:latin typeface="Avenir Next LT Pro" panose="020B0504020202020204" pitchFamily="34" charset="0"/>
              </a:defRPr>
            </a:lvl1pPr>
          </a:lstStyle>
          <a:p>
            <a:fld id="{B6F15528-21DE-4FAA-801E-634DDDAF4B2B}" type="slidenum">
              <a:rPr lang="en-US" smtClean="0"/>
              <a:pPr/>
              <a:t>‹#›</a:t>
            </a:fld>
            <a:endParaRPr lang="en-US"/>
          </a:p>
        </p:txBody>
      </p:sp>
      <p:sp>
        <p:nvSpPr>
          <p:cNvPr id="4" name="Holder 4"/>
          <p:cNvSpPr>
            <a:spLocks noGrp="1"/>
          </p:cNvSpPr>
          <p:nvPr>
            <p:ph type="ftr" sz="quarter" idx="5"/>
          </p:nvPr>
        </p:nvSpPr>
        <p:spPr>
          <a:xfrm>
            <a:off x="790575" y="10350056"/>
            <a:ext cx="6433312" cy="307777"/>
          </a:xfrm>
          <a:prstGeom prst="rect">
            <a:avLst/>
          </a:prstGeom>
        </p:spPr>
        <p:txBody>
          <a:bodyPr lIns="0" tIns="0" rIns="0" bIns="0" anchor="t"/>
          <a:lstStyle>
            <a:lvl1pPr algn="l">
              <a:defRPr sz="2000" b="0">
                <a:solidFill>
                  <a:schemeClr val="bg1"/>
                </a:solidFill>
                <a:latin typeface="Avenir Next LT Pro" panose="020B0504020202020204" pitchFamily="34" charset="0"/>
              </a:defRPr>
            </a:lvl1pPr>
          </a:lstStyle>
          <a:p>
            <a:r>
              <a:rPr lang="en-US"/>
              <a:t>Presentation to [organization name]</a:t>
            </a:r>
          </a:p>
        </p:txBody>
      </p:sp>
      <p:cxnSp>
        <p:nvCxnSpPr>
          <p:cNvPr id="5" name="Straight Connector 4">
            <a:extLst>
              <a:ext uri="{FF2B5EF4-FFF2-40B4-BE49-F238E27FC236}">
                <a16:creationId xmlns:a16="http://schemas.microsoft.com/office/drawing/2014/main" id="{59F11B84-0A0F-43D6-5A1B-64EF5343395B}"/>
              </a:ext>
            </a:extLst>
          </p:cNvPr>
          <p:cNvCxnSpPr>
            <a:cxnSpLocks/>
          </p:cNvCxnSpPr>
          <p:nvPr userDrawn="1"/>
        </p:nvCxnSpPr>
        <p:spPr>
          <a:xfrm>
            <a:off x="790575" y="2019117"/>
            <a:ext cx="18509879" cy="0"/>
          </a:xfrm>
          <a:prstGeom prst="line">
            <a:avLst/>
          </a:prstGeom>
          <a:ln w="12700">
            <a:gradFill flip="none" rotWithShape="1">
              <a:gsLst>
                <a:gs pos="100000">
                  <a:schemeClr val="accent3"/>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pic>
        <p:nvPicPr>
          <p:cNvPr id="15" name="Picture 14" descr="A black background with white text&#10;&#10;AI-generated content may be incorrect.">
            <a:extLst>
              <a:ext uri="{FF2B5EF4-FFF2-40B4-BE49-F238E27FC236}">
                <a16:creationId xmlns:a16="http://schemas.microsoft.com/office/drawing/2014/main" id="{9F8BEC40-B181-6A26-A683-1B49A8C262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43925" y="10183783"/>
            <a:ext cx="3016250" cy="640321"/>
          </a:xfrm>
          <a:prstGeom prst="rect">
            <a:avLst/>
          </a:prstGeom>
        </p:spPr>
      </p:pic>
      <p:sp>
        <p:nvSpPr>
          <p:cNvPr id="17" name="Holder 3">
            <a:extLst>
              <a:ext uri="{FF2B5EF4-FFF2-40B4-BE49-F238E27FC236}">
                <a16:creationId xmlns:a16="http://schemas.microsoft.com/office/drawing/2014/main" id="{7AEFFCFE-8847-ECEE-6F33-DFA34A276E3C}"/>
              </a:ext>
            </a:extLst>
          </p:cNvPr>
          <p:cNvSpPr>
            <a:spLocks noGrp="1"/>
          </p:cNvSpPr>
          <p:nvPr>
            <p:ph type="body" idx="1"/>
          </p:nvPr>
        </p:nvSpPr>
        <p:spPr>
          <a:xfrm>
            <a:off x="790575" y="2829322"/>
            <a:ext cx="18509879" cy="615553"/>
          </a:xfrm>
          <a:prstGeom prst="rect">
            <a:avLst/>
          </a:prstGeom>
        </p:spPr>
        <p:txBody>
          <a:bodyPr lIns="0" tIns="0" rIns="0" bIns="0"/>
          <a:lstStyle>
            <a:lvl1pPr marL="84138" indent="0">
              <a:defRPr>
                <a:solidFill>
                  <a:schemeClr val="accent1"/>
                </a:solidFill>
              </a:defRPr>
            </a:lvl1pPr>
          </a:lstStyle>
          <a:p>
            <a:endParaRPr/>
          </a:p>
        </p:txBody>
      </p:sp>
      <p:sp>
        <p:nvSpPr>
          <p:cNvPr id="8" name="Title Placeholder 13">
            <a:extLst>
              <a:ext uri="{FF2B5EF4-FFF2-40B4-BE49-F238E27FC236}">
                <a16:creationId xmlns:a16="http://schemas.microsoft.com/office/drawing/2014/main" id="{9C63033A-2BAD-CFED-A71A-642D655FABCB}"/>
              </a:ext>
            </a:extLst>
          </p:cNvPr>
          <p:cNvSpPr>
            <a:spLocks noGrp="1"/>
          </p:cNvSpPr>
          <p:nvPr>
            <p:ph type="title" hasCustomPrompt="1"/>
          </p:nvPr>
        </p:nvSpPr>
        <p:spPr>
          <a:xfrm>
            <a:off x="790576" y="92075"/>
            <a:ext cx="18509879" cy="1235074"/>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title</a:t>
            </a:r>
          </a:p>
        </p:txBody>
      </p:sp>
      <p:sp>
        <p:nvSpPr>
          <p:cNvPr id="9" name="Holder 3">
            <a:extLst>
              <a:ext uri="{FF2B5EF4-FFF2-40B4-BE49-F238E27FC236}">
                <a16:creationId xmlns:a16="http://schemas.microsoft.com/office/drawing/2014/main" id="{469E3275-EE04-B4FB-5787-894DC0BDEE9C}"/>
              </a:ext>
            </a:extLst>
          </p:cNvPr>
          <p:cNvSpPr>
            <a:spLocks noGrp="1"/>
          </p:cNvSpPr>
          <p:nvPr>
            <p:ph type="subTitle" idx="4"/>
          </p:nvPr>
        </p:nvSpPr>
        <p:spPr>
          <a:xfrm>
            <a:off x="790575" y="1311275"/>
            <a:ext cx="18509879" cy="492443"/>
          </a:xfrm>
          <a:prstGeom prst="rect">
            <a:avLst/>
          </a:prstGeom>
        </p:spPr>
        <p:txBody>
          <a:bodyPr wrap="square" lIns="0" tIns="0" rIns="0" bIns="0">
            <a:spAutoFit/>
          </a:bodyPr>
          <a:lstStyle>
            <a:lvl1pPr marL="85725" indent="0">
              <a:defRPr sz="3200">
                <a:solidFill>
                  <a:schemeClr val="bg1"/>
                </a:solidFill>
              </a:defRPr>
            </a:lvl1pPr>
          </a:lstStyle>
          <a:p>
            <a:endParaRPr/>
          </a:p>
        </p:txBody>
      </p:sp>
    </p:spTree>
    <p:extLst>
      <p:ext uri="{BB962C8B-B14F-4D97-AF65-F5344CB8AC3E}">
        <p14:creationId xmlns:p14="http://schemas.microsoft.com/office/powerpoint/2010/main" val="3722926587"/>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act Us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210C15-E204-119B-5145-EA36292CC864}"/>
              </a:ext>
            </a:extLst>
          </p:cNvPr>
          <p:cNvSpPr/>
          <p:nvPr userDrawn="1"/>
        </p:nvSpPr>
        <p:spPr>
          <a:xfrm flipH="1">
            <a:off x="2" y="0"/>
            <a:ext cx="20104098" cy="1130935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2000" b="1"/>
          </a:p>
        </p:txBody>
      </p:sp>
      <p:sp>
        <p:nvSpPr>
          <p:cNvPr id="6" name="object 3">
            <a:extLst>
              <a:ext uri="{FF2B5EF4-FFF2-40B4-BE49-F238E27FC236}">
                <a16:creationId xmlns:a16="http://schemas.microsoft.com/office/drawing/2014/main" id="{66B8B6F9-5904-8DA3-ADBB-FAA3B45D6230}"/>
              </a:ext>
            </a:extLst>
          </p:cNvPr>
          <p:cNvSpPr txBox="1"/>
          <p:nvPr userDrawn="1"/>
        </p:nvSpPr>
        <p:spPr>
          <a:xfrm>
            <a:off x="1852430" y="6721475"/>
            <a:ext cx="7894817" cy="2592376"/>
          </a:xfrm>
          <a:prstGeom prst="rect">
            <a:avLst/>
          </a:prstGeom>
        </p:spPr>
        <p:txBody>
          <a:bodyPr vert="horz" wrap="square" lIns="0" tIns="250825" rIns="0" bIns="0" rtlCol="0" anchor="b">
            <a:spAutoFit/>
          </a:bodyPr>
          <a:lstStyle/>
          <a:p>
            <a:pPr marL="12700">
              <a:lnSpc>
                <a:spcPct val="100000"/>
              </a:lnSpc>
              <a:spcBef>
                <a:spcPts val="1975"/>
              </a:spcBef>
            </a:pPr>
            <a:r>
              <a:rPr sz="4000" b="1" dirty="0">
                <a:solidFill>
                  <a:srgbClr val="FFFFFF"/>
                </a:solidFill>
                <a:latin typeface="Avenir Next LT Pro Demi" panose="020B0704020202020204" pitchFamily="34" charset="0"/>
                <a:cs typeface="Avenir Black"/>
              </a:rPr>
              <a:t>CONTACT</a:t>
            </a:r>
            <a:r>
              <a:rPr sz="4000" b="1" spc="-125" dirty="0">
                <a:solidFill>
                  <a:srgbClr val="FFFFFF"/>
                </a:solidFill>
                <a:latin typeface="Avenir Next LT Pro Demi" panose="020B0704020202020204" pitchFamily="34" charset="0"/>
                <a:cs typeface="Avenir Black"/>
              </a:rPr>
              <a:t> </a:t>
            </a:r>
            <a:r>
              <a:rPr sz="4000" b="1" spc="-25" dirty="0">
                <a:solidFill>
                  <a:srgbClr val="FFFFFF"/>
                </a:solidFill>
                <a:latin typeface="Avenir Next LT Pro Demi" panose="020B0704020202020204" pitchFamily="34" charset="0"/>
                <a:cs typeface="Avenir Black"/>
              </a:rPr>
              <a:t>US</a:t>
            </a:r>
            <a:endParaRPr sz="4000" dirty="0">
              <a:latin typeface="Avenir Next LT Pro Demi" panose="020B0704020202020204" pitchFamily="34" charset="0"/>
              <a:cs typeface="Avenir Black"/>
            </a:endParaRPr>
          </a:p>
          <a:p>
            <a:pPr marL="12700" marR="5080">
              <a:lnSpc>
                <a:spcPct val="100000"/>
              </a:lnSpc>
              <a:spcBef>
                <a:spcPts val="0"/>
              </a:spcBef>
            </a:pPr>
            <a:endParaRPr lang="de-DE" sz="2800" b="1" i="0" dirty="0">
              <a:solidFill>
                <a:srgbClr val="FFFFFF"/>
              </a:solidFill>
              <a:latin typeface="+mj-lt"/>
              <a:cs typeface="Avenir Book"/>
            </a:endParaRPr>
          </a:p>
          <a:p>
            <a:pPr marL="12700" marR="5080">
              <a:lnSpc>
                <a:spcPct val="100000"/>
              </a:lnSpc>
              <a:spcBef>
                <a:spcPts val="0"/>
              </a:spcBef>
            </a:pPr>
            <a:r>
              <a:rPr sz="2800" i="1" dirty="0">
                <a:solidFill>
                  <a:srgbClr val="FFFFFF"/>
                </a:solidFill>
                <a:latin typeface="+mj-lt"/>
                <a:cs typeface="Avenir Book"/>
              </a:rPr>
              <a:t>Business</a:t>
            </a:r>
            <a:r>
              <a:rPr sz="2800" i="1" spc="40" dirty="0">
                <a:solidFill>
                  <a:srgbClr val="FFFFFF"/>
                </a:solidFill>
                <a:latin typeface="+mj-lt"/>
                <a:cs typeface="Avenir Book"/>
              </a:rPr>
              <a:t> </a:t>
            </a:r>
            <a:r>
              <a:rPr sz="2800" i="1" dirty="0">
                <a:solidFill>
                  <a:srgbClr val="FFFFFF"/>
                </a:solidFill>
                <a:latin typeface="+mj-lt"/>
                <a:cs typeface="Avenir Book"/>
              </a:rPr>
              <a:t>at</a:t>
            </a:r>
            <a:r>
              <a:rPr sz="2800" i="1" spc="40" dirty="0">
                <a:solidFill>
                  <a:srgbClr val="FFFFFF"/>
                </a:solidFill>
                <a:latin typeface="+mj-lt"/>
                <a:cs typeface="Avenir Book"/>
              </a:rPr>
              <a:t> </a:t>
            </a:r>
            <a:r>
              <a:rPr sz="2800" i="1" dirty="0">
                <a:solidFill>
                  <a:srgbClr val="FFFFFF"/>
                </a:solidFill>
                <a:latin typeface="+mj-lt"/>
                <a:cs typeface="Avenir Book"/>
              </a:rPr>
              <a:t>OECD</a:t>
            </a:r>
            <a:r>
              <a:rPr sz="2800" i="1" spc="40" dirty="0">
                <a:solidFill>
                  <a:srgbClr val="FFFFFF"/>
                </a:solidFill>
                <a:latin typeface="+mj-lt"/>
                <a:cs typeface="Avenir Book"/>
              </a:rPr>
              <a:t> </a:t>
            </a:r>
            <a:r>
              <a:rPr sz="2800" spc="-10" dirty="0">
                <a:solidFill>
                  <a:srgbClr val="FFFFFF"/>
                </a:solidFill>
                <a:latin typeface="+mj-lt"/>
                <a:cs typeface="Avenir Book"/>
              </a:rPr>
              <a:t>(BIAC) </a:t>
            </a:r>
            <a:endParaRPr lang="en-GB" sz="2800" spc="-10" dirty="0">
              <a:solidFill>
                <a:srgbClr val="FFFFFF"/>
              </a:solidFill>
              <a:latin typeface="+mj-lt"/>
              <a:cs typeface="Avenir Book"/>
            </a:endParaRPr>
          </a:p>
          <a:p>
            <a:pPr marL="12700" marR="5080">
              <a:lnSpc>
                <a:spcPct val="100000"/>
              </a:lnSpc>
              <a:spcBef>
                <a:spcPts val="0"/>
              </a:spcBef>
            </a:pPr>
            <a:r>
              <a:rPr sz="2800" dirty="0">
                <a:solidFill>
                  <a:srgbClr val="FFFFFF"/>
                </a:solidFill>
                <a:latin typeface="+mj-lt"/>
                <a:cs typeface="Avenir Book"/>
              </a:rPr>
              <a:t>13/15</a:t>
            </a:r>
            <a:r>
              <a:rPr sz="2800" spc="60" dirty="0">
                <a:solidFill>
                  <a:srgbClr val="FFFFFF"/>
                </a:solidFill>
                <a:latin typeface="+mj-lt"/>
                <a:cs typeface="Avenir Book"/>
              </a:rPr>
              <a:t> </a:t>
            </a:r>
            <a:r>
              <a:rPr sz="2800" dirty="0">
                <a:solidFill>
                  <a:srgbClr val="FFFFFF"/>
                </a:solidFill>
                <a:latin typeface="+mj-lt"/>
                <a:cs typeface="Avenir Book"/>
              </a:rPr>
              <a:t>Chaussée</a:t>
            </a:r>
            <a:r>
              <a:rPr sz="2800" spc="60" dirty="0">
                <a:solidFill>
                  <a:srgbClr val="FFFFFF"/>
                </a:solidFill>
                <a:latin typeface="+mj-lt"/>
                <a:cs typeface="Avenir Book"/>
              </a:rPr>
              <a:t> </a:t>
            </a:r>
            <a:r>
              <a:rPr sz="2800" dirty="0">
                <a:solidFill>
                  <a:srgbClr val="FFFFFF"/>
                </a:solidFill>
                <a:latin typeface="+mj-lt"/>
                <a:cs typeface="Avenir Book"/>
              </a:rPr>
              <a:t>de</a:t>
            </a:r>
            <a:r>
              <a:rPr sz="2800" spc="65" dirty="0">
                <a:solidFill>
                  <a:srgbClr val="FFFFFF"/>
                </a:solidFill>
                <a:latin typeface="+mj-lt"/>
                <a:cs typeface="Avenir Book"/>
              </a:rPr>
              <a:t> </a:t>
            </a:r>
            <a:r>
              <a:rPr sz="2800" dirty="0">
                <a:solidFill>
                  <a:srgbClr val="FFFFFF"/>
                </a:solidFill>
                <a:latin typeface="+mj-lt"/>
                <a:cs typeface="Avenir Book"/>
              </a:rPr>
              <a:t>la</a:t>
            </a:r>
            <a:r>
              <a:rPr sz="2800" spc="60" dirty="0">
                <a:solidFill>
                  <a:srgbClr val="FFFFFF"/>
                </a:solidFill>
                <a:latin typeface="+mj-lt"/>
                <a:cs typeface="Avenir Book"/>
              </a:rPr>
              <a:t> </a:t>
            </a:r>
            <a:r>
              <a:rPr sz="2800" spc="-10" dirty="0" err="1">
                <a:solidFill>
                  <a:srgbClr val="FFFFFF"/>
                </a:solidFill>
                <a:latin typeface="+mj-lt"/>
                <a:cs typeface="Avenir Book"/>
              </a:rPr>
              <a:t>Muette</a:t>
            </a:r>
            <a:r>
              <a:rPr sz="2800" spc="-10" dirty="0">
                <a:solidFill>
                  <a:srgbClr val="FFFFFF"/>
                </a:solidFill>
                <a:latin typeface="+mj-lt"/>
                <a:cs typeface="Avenir Book"/>
              </a:rPr>
              <a:t> </a:t>
            </a:r>
            <a:endParaRPr lang="en-GB" sz="2800" spc="-10" dirty="0">
              <a:solidFill>
                <a:srgbClr val="FFFFFF"/>
              </a:solidFill>
              <a:latin typeface="+mj-lt"/>
              <a:cs typeface="Avenir Book"/>
            </a:endParaRPr>
          </a:p>
          <a:p>
            <a:pPr marL="12700" marR="5080">
              <a:lnSpc>
                <a:spcPct val="100000"/>
              </a:lnSpc>
              <a:spcBef>
                <a:spcPts val="0"/>
              </a:spcBef>
            </a:pPr>
            <a:r>
              <a:rPr sz="2800" dirty="0">
                <a:solidFill>
                  <a:srgbClr val="FFFFFF"/>
                </a:solidFill>
                <a:latin typeface="+mj-lt"/>
                <a:cs typeface="Avenir Book"/>
              </a:rPr>
              <a:t>75016</a:t>
            </a:r>
            <a:r>
              <a:rPr sz="2800" spc="75" dirty="0">
                <a:solidFill>
                  <a:srgbClr val="FFFFFF"/>
                </a:solidFill>
                <a:latin typeface="+mj-lt"/>
                <a:cs typeface="Avenir Book"/>
              </a:rPr>
              <a:t> </a:t>
            </a:r>
            <a:r>
              <a:rPr sz="2800" dirty="0">
                <a:solidFill>
                  <a:srgbClr val="FFFFFF"/>
                </a:solidFill>
                <a:latin typeface="+mj-lt"/>
                <a:cs typeface="Avenir Book"/>
              </a:rPr>
              <a:t>Paris</a:t>
            </a:r>
            <a:r>
              <a:rPr lang="de-DE" sz="2800" dirty="0">
                <a:solidFill>
                  <a:srgbClr val="FFFFFF"/>
                </a:solidFill>
                <a:latin typeface="+mj-lt"/>
                <a:cs typeface="Avenir Book"/>
              </a:rPr>
              <a:t>, </a:t>
            </a:r>
            <a:r>
              <a:rPr sz="2800" spc="-10" dirty="0">
                <a:solidFill>
                  <a:srgbClr val="FFFFFF"/>
                </a:solidFill>
                <a:latin typeface="+mj-lt"/>
                <a:cs typeface="Avenir Book"/>
              </a:rPr>
              <a:t>France</a:t>
            </a:r>
            <a:endParaRPr sz="2800" dirty="0">
              <a:latin typeface="+mj-lt"/>
              <a:cs typeface="Avenir Book"/>
            </a:endParaRPr>
          </a:p>
        </p:txBody>
      </p:sp>
      <p:sp>
        <p:nvSpPr>
          <p:cNvPr id="22" name="object 3">
            <a:extLst>
              <a:ext uri="{FF2B5EF4-FFF2-40B4-BE49-F238E27FC236}">
                <a16:creationId xmlns:a16="http://schemas.microsoft.com/office/drawing/2014/main" id="{DAD32230-DF4D-8978-393E-A5151760FD88}"/>
              </a:ext>
            </a:extLst>
          </p:cNvPr>
          <p:cNvSpPr txBox="1"/>
          <p:nvPr userDrawn="1"/>
        </p:nvSpPr>
        <p:spPr>
          <a:xfrm>
            <a:off x="8481833" y="7304850"/>
            <a:ext cx="7894817" cy="1976823"/>
          </a:xfrm>
          <a:prstGeom prst="rect">
            <a:avLst/>
          </a:prstGeom>
        </p:spPr>
        <p:txBody>
          <a:bodyPr vert="horz" wrap="square" lIns="0" tIns="250825" rIns="0" bIns="0" rtlCol="0" anchor="b">
            <a:spAutoFit/>
          </a:bodyPr>
          <a:lstStyle/>
          <a:p>
            <a:pPr marL="12700" marR="5080">
              <a:lnSpc>
                <a:spcPct val="100000"/>
              </a:lnSpc>
              <a:spcBef>
                <a:spcPts val="0"/>
              </a:spcBef>
            </a:pPr>
            <a:r>
              <a:rPr sz="2800" b="1" spc="-10" dirty="0">
                <a:solidFill>
                  <a:srgbClr val="FFFFFF"/>
                </a:solidFill>
                <a:latin typeface="+mj-lt"/>
                <a:cs typeface="Avenir Book"/>
              </a:rPr>
              <a:t> </a:t>
            </a:r>
            <a:endParaRPr lang="en-GB" sz="2800" b="1" spc="-10" dirty="0">
              <a:solidFill>
                <a:srgbClr val="FFFFFF"/>
              </a:solidFill>
              <a:latin typeface="+mj-lt"/>
              <a:cs typeface="Avenir Book"/>
            </a:endParaRPr>
          </a:p>
          <a:p>
            <a:pPr marL="12700" marR="5080">
              <a:lnSpc>
                <a:spcPct val="100000"/>
              </a:lnSpc>
              <a:spcBef>
                <a:spcPts val="0"/>
              </a:spcBef>
            </a:pPr>
            <a:r>
              <a:rPr lang="de-DE" sz="2800" dirty="0">
                <a:solidFill>
                  <a:srgbClr val="FFFFFF"/>
                </a:solidFill>
                <a:latin typeface="+mj-lt"/>
                <a:cs typeface="Avenir Book"/>
              </a:rPr>
              <a:t>www.businessatoecd.org</a:t>
            </a:r>
          </a:p>
          <a:p>
            <a:pPr marL="12700" marR="5080" lvl="0" indent="0" defTabSz="914400" eaLnBrk="1" fontAlgn="auto" latinLnBrk="0" hangingPunct="1">
              <a:lnSpc>
                <a:spcPct val="100000"/>
              </a:lnSpc>
              <a:spcBef>
                <a:spcPts val="0"/>
              </a:spcBef>
              <a:spcAft>
                <a:spcPts val="0"/>
              </a:spcAft>
              <a:buClrTx/>
              <a:buSzTx/>
              <a:buFontTx/>
              <a:buNone/>
              <a:tabLst/>
              <a:defRPr/>
            </a:pPr>
            <a:r>
              <a:rPr lang="de-DE" sz="2800" dirty="0">
                <a:solidFill>
                  <a:srgbClr val="FFFFFF"/>
                </a:solidFill>
                <a:latin typeface="+mj-lt"/>
                <a:cs typeface="Avenir Book"/>
              </a:rPr>
              <a:t>@BusinessatOECD</a:t>
            </a:r>
          </a:p>
          <a:p>
            <a:pPr marL="12700" marR="5080">
              <a:lnSpc>
                <a:spcPct val="100000"/>
              </a:lnSpc>
              <a:spcBef>
                <a:spcPts val="0"/>
              </a:spcBef>
            </a:pPr>
            <a:r>
              <a:rPr lang="de-DE" sz="2800" i="0" dirty="0">
                <a:solidFill>
                  <a:srgbClr val="FFFFFF"/>
                </a:solidFill>
                <a:latin typeface="+mj-lt"/>
                <a:cs typeface="Avenir Book"/>
              </a:rPr>
              <a:t>Business at OECD</a:t>
            </a:r>
            <a:endParaRPr lang="en-GB" sz="2800" i="0" dirty="0">
              <a:solidFill>
                <a:srgbClr val="FFFFFF"/>
              </a:solidFill>
              <a:latin typeface="+mj-lt"/>
              <a:cs typeface="Avenir Book"/>
            </a:endParaRPr>
          </a:p>
        </p:txBody>
      </p:sp>
      <p:pic>
        <p:nvPicPr>
          <p:cNvPr id="3" name="Рисунок 5">
            <a:extLst>
              <a:ext uri="{FF2B5EF4-FFF2-40B4-BE49-F238E27FC236}">
                <a16:creationId xmlns:a16="http://schemas.microsoft.com/office/drawing/2014/main" id="{14362031-B1F6-E3FB-C6D8-F05CB603B55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6933" y="1376706"/>
            <a:ext cx="17832917" cy="2955221"/>
          </a:xfrm>
          <a:prstGeom prst="rect">
            <a:avLst/>
          </a:prstGeom>
        </p:spPr>
      </p:pic>
      <p:sp>
        <p:nvSpPr>
          <p:cNvPr id="10" name="object 3">
            <a:extLst>
              <a:ext uri="{FF2B5EF4-FFF2-40B4-BE49-F238E27FC236}">
                <a16:creationId xmlns:a16="http://schemas.microsoft.com/office/drawing/2014/main" id="{CB50D745-3E99-99F4-F589-931FB5C0DE54}"/>
              </a:ext>
            </a:extLst>
          </p:cNvPr>
          <p:cNvSpPr txBox="1"/>
          <p:nvPr userDrawn="1"/>
        </p:nvSpPr>
        <p:spPr>
          <a:xfrm>
            <a:off x="10433050" y="7778731"/>
            <a:ext cx="7894817" cy="1115049"/>
          </a:xfrm>
          <a:prstGeom prst="rect">
            <a:avLst/>
          </a:prstGeom>
        </p:spPr>
        <p:txBody>
          <a:bodyPr vert="horz" wrap="square" lIns="0" tIns="250825" rIns="0" bIns="0" rtlCol="0" anchor="t">
            <a:spAutoFit/>
          </a:bodyPr>
          <a:lstStyle/>
          <a:p>
            <a:pPr marL="12700" marR="5080" algn="r">
              <a:lnSpc>
                <a:spcPct val="100000"/>
              </a:lnSpc>
              <a:spcBef>
                <a:spcPts val="0"/>
              </a:spcBef>
            </a:pPr>
            <a:r>
              <a:rPr sz="2800" b="1" spc="-10">
                <a:solidFill>
                  <a:srgbClr val="FFFFFF"/>
                </a:solidFill>
                <a:latin typeface="+mj-lt"/>
                <a:cs typeface="Avenir Book"/>
              </a:rPr>
              <a:t> </a:t>
            </a:r>
            <a:r>
              <a:rPr lang="de-DE" sz="2800">
                <a:solidFill>
                  <a:srgbClr val="FFFFFF"/>
                </a:solidFill>
                <a:latin typeface="+mj-lt"/>
                <a:cs typeface="Avenir Book"/>
              </a:rPr>
              <a:t>Tel: +33 (0)1 42 30 09 60</a:t>
            </a:r>
          </a:p>
          <a:p>
            <a:pPr marL="12700" marR="5080" algn="r">
              <a:lnSpc>
                <a:spcPct val="100000"/>
              </a:lnSpc>
              <a:spcBef>
                <a:spcPts val="0"/>
              </a:spcBef>
            </a:pPr>
            <a:r>
              <a:rPr lang="de-DE" sz="2800" i="0">
                <a:solidFill>
                  <a:srgbClr val="FFFFFF"/>
                </a:solidFill>
                <a:latin typeface="+mj-lt"/>
                <a:cs typeface="Avenir Book"/>
              </a:rPr>
              <a:t>communications@biac.org</a:t>
            </a:r>
            <a:endParaRPr sz="2800">
              <a:latin typeface="+mj-lt"/>
              <a:cs typeface="Avenir Book"/>
            </a:endParaRPr>
          </a:p>
        </p:txBody>
      </p:sp>
      <p:grpSp>
        <p:nvGrpSpPr>
          <p:cNvPr id="15" name="Group 14">
            <a:extLst>
              <a:ext uri="{FF2B5EF4-FFF2-40B4-BE49-F238E27FC236}">
                <a16:creationId xmlns:a16="http://schemas.microsoft.com/office/drawing/2014/main" id="{19E84A6F-2A7D-202E-6303-70EEAE9859C4}"/>
              </a:ext>
            </a:extLst>
          </p:cNvPr>
          <p:cNvGrpSpPr/>
          <p:nvPr userDrawn="1"/>
        </p:nvGrpSpPr>
        <p:grpSpPr>
          <a:xfrm>
            <a:off x="8055949" y="8074315"/>
            <a:ext cx="332566" cy="1161524"/>
            <a:chOff x="8055949" y="8074315"/>
            <a:chExt cx="332566" cy="1161524"/>
          </a:xfrm>
        </p:grpSpPr>
        <p:pic>
          <p:nvPicPr>
            <p:cNvPr id="4" name="Picture 3" descr="A white circle with a globe in it&#10;&#10;AI-generated content may be incorrect.">
              <a:extLst>
                <a:ext uri="{FF2B5EF4-FFF2-40B4-BE49-F238E27FC236}">
                  <a16:creationId xmlns:a16="http://schemas.microsoft.com/office/drawing/2014/main" id="{81403C56-69DE-C2AD-03D3-2D62B1A95FE5}"/>
                </a:ext>
              </a:extLst>
            </p:cNvPr>
            <p:cNvPicPr>
              <a:picLocks noChangeAspect="1"/>
            </p:cNvPicPr>
            <p:nvPr userDrawn="1"/>
          </p:nvPicPr>
          <p:blipFill>
            <a:blip r:embed="rId3"/>
            <a:stretch>
              <a:fillRect/>
            </a:stretch>
          </p:blipFill>
          <p:spPr>
            <a:xfrm>
              <a:off x="8059676" y="8074315"/>
              <a:ext cx="328839" cy="331388"/>
            </a:xfrm>
            <a:prstGeom prst="rect">
              <a:avLst/>
            </a:prstGeom>
          </p:spPr>
        </p:pic>
        <p:pic>
          <p:nvPicPr>
            <p:cNvPr id="9" name="Picture 8" descr="A black and white logo&#10;&#10;AI-generated content may be incorrect.">
              <a:extLst>
                <a:ext uri="{FF2B5EF4-FFF2-40B4-BE49-F238E27FC236}">
                  <a16:creationId xmlns:a16="http://schemas.microsoft.com/office/drawing/2014/main" id="{ED1FB3D4-6066-60B0-B57D-500AC2E703FC}"/>
                </a:ext>
              </a:extLst>
            </p:cNvPr>
            <p:cNvPicPr>
              <a:picLocks noChangeAspect="1"/>
            </p:cNvPicPr>
            <p:nvPr userDrawn="1"/>
          </p:nvPicPr>
          <p:blipFill>
            <a:blip r:embed="rId4"/>
            <a:stretch>
              <a:fillRect/>
            </a:stretch>
          </p:blipFill>
          <p:spPr>
            <a:xfrm>
              <a:off x="8055949" y="8904452"/>
              <a:ext cx="328838" cy="331387"/>
            </a:xfrm>
            <a:prstGeom prst="rect">
              <a:avLst/>
            </a:prstGeom>
          </p:spPr>
        </p:pic>
        <p:pic>
          <p:nvPicPr>
            <p:cNvPr id="12" name="Picture 11" descr="A white x in a circle&#10;&#10;AI-generated content may be incorrect.">
              <a:extLst>
                <a:ext uri="{FF2B5EF4-FFF2-40B4-BE49-F238E27FC236}">
                  <a16:creationId xmlns:a16="http://schemas.microsoft.com/office/drawing/2014/main" id="{27FAC104-C2BA-087A-1B8F-2197F8588A7C}"/>
                </a:ext>
              </a:extLst>
            </p:cNvPr>
            <p:cNvPicPr>
              <a:picLocks noChangeAspect="1"/>
            </p:cNvPicPr>
            <p:nvPr userDrawn="1"/>
          </p:nvPicPr>
          <p:blipFill>
            <a:blip r:embed="rId5"/>
            <a:stretch>
              <a:fillRect/>
            </a:stretch>
          </p:blipFill>
          <p:spPr>
            <a:xfrm>
              <a:off x="8055949" y="8495053"/>
              <a:ext cx="327564" cy="331387"/>
            </a:xfrm>
            <a:prstGeom prst="rect">
              <a:avLst/>
            </a:prstGeom>
          </p:spPr>
        </p:pic>
      </p:grpSp>
    </p:spTree>
    <p:extLst>
      <p:ext uri="{BB962C8B-B14F-4D97-AF65-F5344CB8AC3E}">
        <p14:creationId xmlns:p14="http://schemas.microsoft.com/office/powerpoint/2010/main" val="209137652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9F5"/>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803647" y="2829322"/>
            <a:ext cx="18509880" cy="615553"/>
          </a:xfrm>
          <a:prstGeom prst="rect">
            <a:avLst/>
          </a:prstGeom>
        </p:spPr>
        <p:txBody>
          <a:bodyPr wrap="square" lIns="0" tIns="0" rIns="0" bIns="0">
            <a:spAutoFit/>
          </a:bodyPr>
          <a:lstStyle>
            <a:lvl1pPr>
              <a:defRPr/>
            </a:lvl1pPr>
          </a:lstStyle>
          <a:p>
            <a:endParaRPr/>
          </a:p>
        </p:txBody>
      </p:sp>
      <p:sp>
        <p:nvSpPr>
          <p:cNvPr id="14" name="Title Placeholder 13">
            <a:extLst>
              <a:ext uri="{FF2B5EF4-FFF2-40B4-BE49-F238E27FC236}">
                <a16:creationId xmlns:a16="http://schemas.microsoft.com/office/drawing/2014/main" id="{D5F8CBB5-3903-FFDF-F0FB-D583B375E896}"/>
              </a:ext>
            </a:extLst>
          </p:cNvPr>
          <p:cNvSpPr>
            <a:spLocks noGrp="1"/>
          </p:cNvSpPr>
          <p:nvPr>
            <p:ph type="title"/>
          </p:nvPr>
        </p:nvSpPr>
        <p:spPr>
          <a:xfrm>
            <a:off x="803646" y="1"/>
            <a:ext cx="18496808" cy="2019116"/>
          </a:xfrm>
          <a:prstGeom prst="rect">
            <a:avLst/>
          </a:prstGeom>
        </p:spPr>
        <p:txBody>
          <a:bodyPr vert="horz" lIns="91440" tIns="45720" rIns="91440" bIns="45720" rtlCol="0" anchor="ctr">
            <a:normAutofit/>
          </a:bodyPr>
          <a:lstStyle/>
          <a:p>
            <a:r>
              <a:rPr lang="en-US"/>
              <a:t>Click to edit Master title style</a:t>
            </a:r>
          </a:p>
        </p:txBody>
      </p:sp>
      <p:cxnSp>
        <p:nvCxnSpPr>
          <p:cNvPr id="17" name="Straight Connector 16">
            <a:extLst>
              <a:ext uri="{FF2B5EF4-FFF2-40B4-BE49-F238E27FC236}">
                <a16:creationId xmlns:a16="http://schemas.microsoft.com/office/drawing/2014/main" id="{E4FA1F52-D4E1-B699-E535-63B10B2D9E1E}"/>
              </a:ext>
            </a:extLst>
          </p:cNvPr>
          <p:cNvCxnSpPr>
            <a:cxnSpLocks/>
          </p:cNvCxnSpPr>
          <p:nvPr userDrawn="1"/>
        </p:nvCxnSpPr>
        <p:spPr>
          <a:xfrm>
            <a:off x="790575" y="2019117"/>
            <a:ext cx="18509879" cy="0"/>
          </a:xfrm>
          <a:prstGeom prst="line">
            <a:avLst/>
          </a:prstGeom>
          <a:ln w="12700">
            <a:gradFill flip="none" rotWithShape="1">
              <a:gsLst>
                <a:gs pos="100000">
                  <a:schemeClr val="accent2"/>
                </a:gs>
                <a:gs pos="50000">
                  <a:schemeClr val="accent4"/>
                </a:gs>
                <a:gs pos="75000">
                  <a:schemeClr val="accent3"/>
                </a:gs>
                <a:gs pos="25000">
                  <a:schemeClr val="accent5"/>
                </a:gs>
                <a:gs pos="0">
                  <a:schemeClr val="accent6"/>
                </a:gs>
              </a:gsLst>
              <a:path path="circle">
                <a:fillToRect l="100000" t="100000"/>
              </a:path>
              <a:tileRect r="-100000" b="-100000"/>
            </a:gradFill>
          </a:ln>
        </p:spPr>
        <p:style>
          <a:lnRef idx="1">
            <a:schemeClr val="accent1"/>
          </a:lnRef>
          <a:fillRef idx="0">
            <a:schemeClr val="accent1"/>
          </a:fillRef>
          <a:effectRef idx="0">
            <a:schemeClr val="accent1"/>
          </a:effectRef>
          <a:fontRef idx="minor">
            <a:schemeClr val="tx1"/>
          </a:fontRef>
        </p:style>
      </p:cxnSp>
      <p:sp>
        <p:nvSpPr>
          <p:cNvPr id="19" name="Holder 4">
            <a:extLst>
              <a:ext uri="{FF2B5EF4-FFF2-40B4-BE49-F238E27FC236}">
                <a16:creationId xmlns:a16="http://schemas.microsoft.com/office/drawing/2014/main" id="{53ECC92E-77D3-0C68-9C37-3F9F71C94956}"/>
              </a:ext>
            </a:extLst>
          </p:cNvPr>
          <p:cNvSpPr>
            <a:spLocks noGrp="1"/>
          </p:cNvSpPr>
          <p:nvPr>
            <p:ph type="ftr" sz="quarter" idx="3"/>
          </p:nvPr>
        </p:nvSpPr>
        <p:spPr>
          <a:xfrm>
            <a:off x="790575" y="10350056"/>
            <a:ext cx="6433312" cy="307777"/>
          </a:xfrm>
          <a:prstGeom prst="rect">
            <a:avLst/>
          </a:prstGeom>
        </p:spPr>
        <p:txBody>
          <a:bodyPr lIns="0" tIns="0" rIns="0" bIns="0" anchor="t"/>
          <a:lstStyle>
            <a:lvl1pPr algn="l">
              <a:defRPr sz="2000" b="0">
                <a:solidFill>
                  <a:schemeClr val="accent2"/>
                </a:solidFill>
                <a:latin typeface="Avenir Next LT Pro" panose="020B0504020202020204" pitchFamily="34" charset="0"/>
              </a:defRPr>
            </a:lvl1pPr>
          </a:lstStyle>
          <a:p>
            <a:r>
              <a:rPr lang="en-US"/>
              <a:t>Presentation to [organization name]</a:t>
            </a:r>
          </a:p>
        </p:txBody>
      </p:sp>
      <p:sp>
        <p:nvSpPr>
          <p:cNvPr id="20" name="Holder 6">
            <a:extLst>
              <a:ext uri="{FF2B5EF4-FFF2-40B4-BE49-F238E27FC236}">
                <a16:creationId xmlns:a16="http://schemas.microsoft.com/office/drawing/2014/main" id="{EC8E8A73-6CB2-F57C-364D-1D9230232179}"/>
              </a:ext>
            </a:extLst>
          </p:cNvPr>
          <p:cNvSpPr>
            <a:spLocks noGrp="1"/>
          </p:cNvSpPr>
          <p:nvPr>
            <p:ph type="sldNum" sz="quarter" idx="4"/>
          </p:nvPr>
        </p:nvSpPr>
        <p:spPr>
          <a:xfrm>
            <a:off x="14676511" y="10350056"/>
            <a:ext cx="4623943" cy="307777"/>
          </a:xfrm>
          <a:prstGeom prst="rect">
            <a:avLst/>
          </a:prstGeom>
        </p:spPr>
        <p:txBody>
          <a:bodyPr lIns="0" tIns="0" rIns="0" bIns="0"/>
          <a:lstStyle>
            <a:lvl1pPr algn="r">
              <a:defRPr sz="2000" b="0">
                <a:solidFill>
                  <a:schemeClr val="accent2"/>
                </a:solidFill>
                <a:latin typeface="Avenir Next LT Pro" panose="020B0504020202020204" pitchFamily="34" charset="0"/>
              </a:defRPr>
            </a:lvl1pPr>
          </a:lstStyle>
          <a:p>
            <a:fld id="{B6F15528-21DE-4FAA-801E-634DDDAF4B2B}" type="slidenum">
              <a:rPr lang="en-US" smtClean="0"/>
              <a:pPr/>
              <a:t>‹#›</a:t>
            </a:fld>
            <a:endParaRPr lang="en-US"/>
          </a:p>
        </p:txBody>
      </p:sp>
      <p:pic>
        <p:nvPicPr>
          <p:cNvPr id="5" name="Picture 4" descr="A close up of a logo&#10;&#10;AI-generated content may be incorrect.">
            <a:extLst>
              <a:ext uri="{FF2B5EF4-FFF2-40B4-BE49-F238E27FC236}">
                <a16:creationId xmlns:a16="http://schemas.microsoft.com/office/drawing/2014/main" id="{2DA778DD-30FD-E4B5-39D0-84DA1566279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550462" y="10183783"/>
            <a:ext cx="3016250" cy="640321"/>
          </a:xfrm>
          <a:prstGeom prst="rect">
            <a:avLst/>
          </a:prstGeom>
        </p:spPr>
      </p:pic>
      <p:sp>
        <p:nvSpPr>
          <p:cNvPr id="4" name="TextBox 3">
            <a:extLst>
              <a:ext uri="{FF2B5EF4-FFF2-40B4-BE49-F238E27FC236}">
                <a16:creationId xmlns:a16="http://schemas.microsoft.com/office/drawing/2014/main" id="{57EBBCA4-5267-BB05-CD65-64DF13292961}"/>
              </a:ext>
            </a:extLst>
          </p:cNvPr>
          <p:cNvSpPr txBox="1"/>
          <p:nvPr userDrawn="1">
            <p:extLst>
              <p:ext uri="{1162E1C5-73C7-4A58-AE30-91384D911F3F}">
                <p184:classification xmlns:p184="http://schemas.microsoft.com/office/powerpoint/2018/4/main" val="ftr"/>
              </p:ext>
            </p:extLst>
          </p:nvPr>
        </p:nvSpPr>
        <p:spPr>
          <a:xfrm>
            <a:off x="9193213" y="11093450"/>
            <a:ext cx="1746250" cy="152400"/>
          </a:xfrm>
          <a:prstGeom prst="rect">
            <a:avLst/>
          </a:prstGeom>
        </p:spPr>
        <p:txBody>
          <a:bodyPr horzOverflow="overflow" lIns="0" tIns="0" rIns="0" bIns="0">
            <a:spAutoFit/>
          </a:bodyPr>
          <a:lstStyle/>
          <a:p>
            <a:pPr algn="l"/>
            <a:r>
              <a:rPr lang="en-US" sz="1000">
                <a:solidFill>
                  <a:srgbClr val="0000FF">
                    <a:alpha val="50000"/>
                  </a:srgbClr>
                </a:solidFill>
                <a:latin typeface="Calibri" panose="020F0502020204030204" pitchFamily="34" charset="0"/>
                <a:ea typeface="Calibri" panose="020F0502020204030204" pitchFamily="34" charset="0"/>
                <a:cs typeface="Calibri" panose="020F0502020204030204" pitchFamily="34" charset="0"/>
              </a:rPr>
              <a:t>Restricted Use - À usage restreint</a:t>
            </a: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62" r:id="rId3"/>
    <p:sldLayoutId id="2147483669" r:id="rId4"/>
    <p:sldLayoutId id="2147483668" r:id="rId5"/>
    <p:sldLayoutId id="2147483670" r:id="rId6"/>
    <p:sldLayoutId id="2147483671" r:id="rId7"/>
  </p:sldLayoutIdLst>
  <p:transition spd="slow">
    <p:push dir="u"/>
  </p:transition>
  <p:hf hdr="0" dt="0"/>
  <p:txStyles>
    <p:titleStyle>
      <a:lvl1pPr>
        <a:defRPr sz="6000" b="0">
          <a:solidFill>
            <a:schemeClr val="accent2"/>
          </a:solidFill>
          <a:latin typeface="Avenir Next LT Pro Demi" panose="020B0704020202020204" pitchFamily="34" charset="0"/>
          <a:ea typeface="+mj-ea"/>
          <a:cs typeface="+mj-cs"/>
        </a:defRPr>
      </a:lvl1pPr>
    </p:titleStyle>
    <p:bodyStyle>
      <a:lvl1pPr marL="0">
        <a:defRPr sz="4000">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52965F-8C48-C742-76D3-B940EE664261}"/>
              </a:ext>
            </a:extLst>
          </p:cNvPr>
          <p:cNvSpPr>
            <a:spLocks noGrp="1"/>
          </p:cNvSpPr>
          <p:nvPr>
            <p:ph type="ctrTitle"/>
          </p:nvPr>
        </p:nvSpPr>
        <p:spPr>
          <a:xfrm>
            <a:off x="1840486" y="5384351"/>
            <a:ext cx="16423127" cy="2462213"/>
          </a:xfrm>
        </p:spPr>
        <p:txBody>
          <a:bodyPr/>
          <a:lstStyle/>
          <a:p>
            <a:r>
              <a:rPr lang="en-GB" i="1" dirty="0"/>
              <a:t>Business at OECD </a:t>
            </a:r>
            <a:r>
              <a:rPr lang="en-GB" dirty="0"/>
              <a:t>ELSA Committee Meeting</a:t>
            </a:r>
            <a:endParaRPr lang="en-US" dirty="0"/>
          </a:p>
        </p:txBody>
      </p:sp>
      <p:sp>
        <p:nvSpPr>
          <p:cNvPr id="6" name="Footer Placeholder 5">
            <a:extLst>
              <a:ext uri="{FF2B5EF4-FFF2-40B4-BE49-F238E27FC236}">
                <a16:creationId xmlns:a16="http://schemas.microsoft.com/office/drawing/2014/main" id="{548E8CE8-BD79-235F-59AF-8A4BCDB4216E}"/>
              </a:ext>
            </a:extLst>
          </p:cNvPr>
          <p:cNvSpPr>
            <a:spLocks noGrp="1"/>
          </p:cNvSpPr>
          <p:nvPr>
            <p:ph type="ftr" sz="quarter" idx="5"/>
          </p:nvPr>
        </p:nvSpPr>
        <p:spPr/>
        <p:txBody>
          <a:bodyPr/>
          <a:lstStyle/>
          <a:p>
            <a:r>
              <a:rPr lang="de-DE" dirty="0"/>
              <a:t>Presentation to members of the BIAC ELSAC</a:t>
            </a:r>
            <a:endParaRPr lang="en-US" dirty="0"/>
          </a:p>
        </p:txBody>
      </p:sp>
      <p:sp>
        <p:nvSpPr>
          <p:cNvPr id="2" name="Date Placeholder 1">
            <a:extLst>
              <a:ext uri="{FF2B5EF4-FFF2-40B4-BE49-F238E27FC236}">
                <a16:creationId xmlns:a16="http://schemas.microsoft.com/office/drawing/2014/main" id="{0C263261-01B8-78CF-605C-55F5EB29F613}"/>
              </a:ext>
            </a:extLst>
          </p:cNvPr>
          <p:cNvSpPr>
            <a:spLocks noGrp="1"/>
          </p:cNvSpPr>
          <p:nvPr>
            <p:ph type="dt" sz="half" idx="6"/>
          </p:nvPr>
        </p:nvSpPr>
        <p:spPr/>
        <p:txBody>
          <a:bodyPr/>
          <a:lstStyle/>
          <a:p>
            <a:r>
              <a:rPr lang="en-GB" dirty="0"/>
              <a:t>7 April 2026</a:t>
            </a:r>
            <a:endParaRPr lang="en-US" dirty="0"/>
          </a:p>
        </p:txBody>
      </p:sp>
    </p:spTree>
    <p:extLst>
      <p:ext uri="{BB962C8B-B14F-4D97-AF65-F5344CB8AC3E}">
        <p14:creationId xmlns:p14="http://schemas.microsoft.com/office/powerpoint/2010/main" val="169077257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5FB38-47DE-94E6-1AC4-512B35781E78}"/>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id="{4D450C16-7F1B-0667-E111-4B628E8D309C}"/>
              </a:ext>
            </a:extLst>
          </p:cNvPr>
          <p:cNvSpPr>
            <a:spLocks noGrp="1"/>
          </p:cNvSpPr>
          <p:nvPr>
            <p:ph type="subTitle" idx="4"/>
          </p:nvPr>
        </p:nvSpPr>
        <p:spPr>
          <a:xfrm>
            <a:off x="1841062" y="4163967"/>
            <a:ext cx="16421974" cy="4062651"/>
          </a:xfrm>
        </p:spPr>
        <p:txBody>
          <a:bodyPr/>
          <a:lstStyle/>
          <a:p>
            <a:pPr algn="ctr"/>
            <a:r>
              <a:rPr lang="en-US" sz="3200" i="1"/>
              <a:t>“ This meeting is exclusively for Business at OECD members. The discussions and materials shared are intended for internal use only and should be treated as confidential. We kindly ask members not to distribute, publish, or process this information externally, including through third-party platforms or tools, which may not ensure this confidentiality. This meeting must not, under any circumstances, be used to reach understandings between competitors. Its sole purpose is to provide a forum for sharing perspectives on the topics set out in the agenda.”</a:t>
            </a:r>
          </a:p>
          <a:p>
            <a:endParaRPr lang="en-US"/>
          </a:p>
        </p:txBody>
      </p:sp>
      <p:sp>
        <p:nvSpPr>
          <p:cNvPr id="5" name="Rectangle 4">
            <a:extLst>
              <a:ext uri="{FF2B5EF4-FFF2-40B4-BE49-F238E27FC236}">
                <a16:creationId xmlns:a16="http://schemas.microsoft.com/office/drawing/2014/main" id="{7B16F8EF-3B10-C86C-89B1-CE166D0FE69F}"/>
              </a:ext>
            </a:extLst>
          </p:cNvPr>
          <p:cNvSpPr/>
          <p:nvPr/>
        </p:nvSpPr>
        <p:spPr>
          <a:xfrm>
            <a:off x="1353963" y="10055629"/>
            <a:ext cx="4502741" cy="1006045"/>
          </a:xfrm>
          <a:prstGeom prst="rect">
            <a:avLst/>
          </a:prstGeom>
        </p:spPr>
        <p:txBody>
          <a:bodyPr wrap="square">
            <a:spAutoFit/>
          </a:bodyPr>
          <a:lstStyle/>
          <a:p>
            <a:pPr algn="ctr"/>
            <a:r>
              <a:rPr lang="en-US" sz="1979" i="1">
                <a:solidFill>
                  <a:schemeClr val="bg1"/>
                </a:solidFill>
                <a:latin typeface="Avenir Next LT Pro" panose="020B0504020202020204" pitchFamily="34" charset="0"/>
                <a:ea typeface="Candara" panose="020E0502030303020204" pitchFamily="34" charset="0"/>
                <a:cs typeface="Times New Roman" panose="02020603050405020304" pitchFamily="18" charset="0"/>
              </a:rPr>
              <a:t>Kindly rename yourself on Zoom: “</a:t>
            </a:r>
            <a:r>
              <a:rPr lang="en-US" sz="1979" i="1" err="1">
                <a:solidFill>
                  <a:schemeClr val="bg1"/>
                </a:solidFill>
                <a:latin typeface="Avenir Next LT Pro" panose="020B0504020202020204" pitchFamily="34" charset="0"/>
                <a:ea typeface="Candara" panose="020E0502030303020204" pitchFamily="34" charset="0"/>
                <a:cs typeface="Times New Roman" panose="02020603050405020304" pitchFamily="18" charset="0"/>
              </a:rPr>
              <a:t>YourOrganisation_FirstName</a:t>
            </a:r>
            <a:r>
              <a:rPr lang="en-US" sz="1979" i="1">
                <a:solidFill>
                  <a:schemeClr val="bg1"/>
                </a:solidFill>
                <a:latin typeface="Avenir Next LT Pro" panose="020B0504020202020204" pitchFamily="34" charset="0"/>
                <a:ea typeface="Candara" panose="020E0502030303020204" pitchFamily="34" charset="0"/>
                <a:cs typeface="Times New Roman" panose="02020603050405020304" pitchFamily="18" charset="0"/>
              </a:rPr>
              <a:t> LastName”.</a:t>
            </a:r>
            <a:endParaRPr lang="en-GB" sz="1979" i="1">
              <a:solidFill>
                <a:schemeClr val="bg1"/>
              </a:solidFill>
              <a:latin typeface="Avenir Next LT Pro" panose="020B0504020202020204" pitchFamily="34" charset="0"/>
              <a:ea typeface="MS Mincho"/>
              <a:cs typeface="Times New Roman" panose="02020603050405020304" pitchFamily="18" charset="0"/>
            </a:endParaRPr>
          </a:p>
        </p:txBody>
      </p:sp>
      <p:sp>
        <p:nvSpPr>
          <p:cNvPr id="11" name="Rectangle 10">
            <a:extLst>
              <a:ext uri="{FF2B5EF4-FFF2-40B4-BE49-F238E27FC236}">
                <a16:creationId xmlns:a16="http://schemas.microsoft.com/office/drawing/2014/main" id="{879256EA-BC9D-184F-9509-1C28CCBE0CAD}"/>
              </a:ext>
            </a:extLst>
          </p:cNvPr>
          <p:cNvSpPr/>
          <p:nvPr/>
        </p:nvSpPr>
        <p:spPr>
          <a:xfrm>
            <a:off x="7895718" y="10050645"/>
            <a:ext cx="3338463" cy="701474"/>
          </a:xfrm>
          <a:prstGeom prst="rect">
            <a:avLst/>
          </a:prstGeom>
        </p:spPr>
        <p:txBody>
          <a:bodyPr wrap="square">
            <a:spAutoFit/>
          </a:bodyPr>
          <a:lstStyle/>
          <a:p>
            <a:pPr algn="ctr"/>
            <a:r>
              <a:rPr lang="en-US" sz="1979" i="1">
                <a:solidFill>
                  <a:schemeClr val="bg1"/>
                </a:solidFill>
                <a:latin typeface="Avenir Next LT Pro" panose="020B0504020202020204" pitchFamily="34" charset="0"/>
                <a:ea typeface="Candara" panose="020E0502030303020204" pitchFamily="34" charset="0"/>
                <a:cs typeface="Times New Roman" panose="02020603050405020304" pitchFamily="18" charset="0"/>
              </a:rPr>
              <a:t>Please stay on mute </a:t>
            </a:r>
          </a:p>
          <a:p>
            <a:pPr algn="ctr"/>
            <a:r>
              <a:rPr lang="en-US" sz="1979" i="1">
                <a:solidFill>
                  <a:schemeClr val="bg1"/>
                </a:solidFill>
                <a:latin typeface="Avenir Next LT Pro" panose="020B0504020202020204" pitchFamily="34" charset="0"/>
                <a:ea typeface="Candara" panose="020E0502030303020204" pitchFamily="34" charset="0"/>
                <a:cs typeface="Times New Roman" panose="02020603050405020304" pitchFamily="18" charset="0"/>
              </a:rPr>
              <a:t>unless you are speaking.</a:t>
            </a:r>
            <a:endParaRPr lang="en-GB" sz="1979" i="1">
              <a:solidFill>
                <a:schemeClr val="bg1"/>
              </a:solidFill>
              <a:latin typeface="Avenir Next LT Pro" panose="020B0504020202020204" pitchFamily="34" charset="0"/>
              <a:ea typeface="MS Mincho"/>
              <a:cs typeface="Times New Roman" panose="02020603050405020304" pitchFamily="18" charset="0"/>
            </a:endParaRPr>
          </a:p>
        </p:txBody>
      </p:sp>
      <p:sp>
        <p:nvSpPr>
          <p:cNvPr id="12" name="Rectangle 11">
            <a:extLst>
              <a:ext uri="{FF2B5EF4-FFF2-40B4-BE49-F238E27FC236}">
                <a16:creationId xmlns:a16="http://schemas.microsoft.com/office/drawing/2014/main" id="{802A506A-E74F-01E1-3BA2-2343814D2A29}"/>
              </a:ext>
            </a:extLst>
          </p:cNvPr>
          <p:cNvSpPr/>
          <p:nvPr/>
        </p:nvSpPr>
        <p:spPr>
          <a:xfrm>
            <a:off x="13079874" y="9970374"/>
            <a:ext cx="5670263" cy="701474"/>
          </a:xfrm>
          <a:prstGeom prst="rect">
            <a:avLst/>
          </a:prstGeom>
        </p:spPr>
        <p:txBody>
          <a:bodyPr wrap="square">
            <a:spAutoFit/>
          </a:bodyPr>
          <a:lstStyle/>
          <a:p>
            <a:pPr algn="ctr"/>
            <a:r>
              <a:rPr lang="en-US" sz="1979" i="1">
                <a:solidFill>
                  <a:schemeClr val="bg1"/>
                </a:solidFill>
                <a:latin typeface="Avenir Next LT Pro" panose="020B0504020202020204" pitchFamily="34" charset="0"/>
                <a:ea typeface="Candara" panose="020E0502030303020204" pitchFamily="34" charset="0"/>
                <a:cs typeface="Times New Roman" panose="02020603050405020304" pitchFamily="18" charset="0"/>
              </a:rPr>
              <a:t>Use the “raise hand” button to request the floor. You find this under “reactions”.</a:t>
            </a:r>
            <a:endParaRPr lang="en-GB" sz="1979" i="1">
              <a:solidFill>
                <a:schemeClr val="bg1"/>
              </a:solidFill>
              <a:latin typeface="Avenir Next LT Pro" panose="020B0504020202020204" pitchFamily="34" charset="0"/>
              <a:ea typeface="MS Mincho"/>
              <a:cs typeface="Times New Roman" panose="02020603050405020304" pitchFamily="18" charset="0"/>
            </a:endParaRPr>
          </a:p>
        </p:txBody>
      </p:sp>
      <p:pic>
        <p:nvPicPr>
          <p:cNvPr id="16" name="Graphic 15" descr="Pen with solid fill">
            <a:extLst>
              <a:ext uri="{FF2B5EF4-FFF2-40B4-BE49-F238E27FC236}">
                <a16:creationId xmlns:a16="http://schemas.microsoft.com/office/drawing/2014/main" id="{C4F9E220-030D-ECDA-1EDA-50304B44E4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51934" y="8982021"/>
            <a:ext cx="914336" cy="914336"/>
          </a:xfrm>
          <a:prstGeom prst="rect">
            <a:avLst/>
          </a:prstGeom>
        </p:spPr>
      </p:pic>
      <p:pic>
        <p:nvPicPr>
          <p:cNvPr id="18" name="Graphic 17" descr="Radio microphone with solid fill">
            <a:extLst>
              <a:ext uri="{FF2B5EF4-FFF2-40B4-BE49-F238E27FC236}">
                <a16:creationId xmlns:a16="http://schemas.microsoft.com/office/drawing/2014/main" id="{307889BE-0EA8-486A-2D47-A542E32167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07781" y="8982021"/>
            <a:ext cx="914336" cy="914336"/>
          </a:xfrm>
          <a:prstGeom prst="rect">
            <a:avLst/>
          </a:prstGeom>
        </p:spPr>
      </p:pic>
      <p:pic>
        <p:nvPicPr>
          <p:cNvPr id="20" name="Graphic 19" descr="Raised hand with solid fill">
            <a:extLst>
              <a:ext uri="{FF2B5EF4-FFF2-40B4-BE49-F238E27FC236}">
                <a16:creationId xmlns:a16="http://schemas.microsoft.com/office/drawing/2014/main" id="{B05C432B-DB40-B37D-852A-5EB3B8D895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702117" y="8982021"/>
            <a:ext cx="914336" cy="914336"/>
          </a:xfrm>
          <a:prstGeom prst="rect">
            <a:avLst/>
          </a:prstGeom>
        </p:spPr>
      </p:pic>
    </p:spTree>
    <p:extLst>
      <p:ext uri="{BB962C8B-B14F-4D97-AF65-F5344CB8AC3E}">
        <p14:creationId xmlns:p14="http://schemas.microsoft.com/office/powerpoint/2010/main" val="163431710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3D32C-948E-1265-D799-639830A50EE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9DB44CE-0359-1B1A-10A4-0B5E27E12339}"/>
              </a:ext>
            </a:extLst>
          </p:cNvPr>
          <p:cNvSpPr>
            <a:spLocks noGrp="1"/>
          </p:cNvSpPr>
          <p:nvPr>
            <p:ph type="body" idx="1"/>
          </p:nvPr>
        </p:nvSpPr>
        <p:spPr>
          <a:xfrm>
            <a:off x="797110" y="2286310"/>
            <a:ext cx="18509879" cy="3662541"/>
          </a:xfrm>
        </p:spPr>
        <p:txBody>
          <a:bodyPr/>
          <a:lstStyle/>
          <a:p>
            <a:pPr marL="655638" indent="-571500">
              <a:buFont typeface="+mj-lt"/>
              <a:buAutoNum type="romanUcPeriod"/>
            </a:pPr>
            <a:r>
              <a:rPr lang="en-US" sz="3400" dirty="0"/>
              <a:t>Improve </a:t>
            </a:r>
            <a:r>
              <a:rPr lang="en-US" sz="3400" dirty="0" err="1"/>
              <a:t>labour</a:t>
            </a:r>
            <a:r>
              <a:rPr lang="en-US" sz="3400" dirty="0"/>
              <a:t> market conditions to foster more productive and quality jobs </a:t>
            </a:r>
          </a:p>
          <a:p>
            <a:pPr marL="655638" indent="-571500">
              <a:buFont typeface="+mj-lt"/>
              <a:buAutoNum type="romanUcPeriod"/>
            </a:pPr>
            <a:endParaRPr lang="en-US" sz="3400" dirty="0"/>
          </a:p>
          <a:p>
            <a:pPr marL="655638" indent="-571500">
              <a:buFont typeface="+mj-lt"/>
              <a:buAutoNum type="romanUcPeriod"/>
            </a:pPr>
            <a:r>
              <a:rPr lang="en-US" sz="3400" dirty="0"/>
              <a:t>Unlock the full potential of </a:t>
            </a:r>
            <a:r>
              <a:rPr lang="en-US" sz="3400" dirty="0" err="1"/>
              <a:t>labour</a:t>
            </a:r>
            <a:r>
              <a:rPr lang="en-US" sz="3400" dirty="0"/>
              <a:t> markets by increasing participation, supporting smooth transitions between jobs and facilitating </a:t>
            </a:r>
            <a:r>
              <a:rPr lang="en-US" sz="3400" dirty="0" err="1"/>
              <a:t>labour</a:t>
            </a:r>
            <a:r>
              <a:rPr lang="en-US" sz="3400" dirty="0"/>
              <a:t> mobility</a:t>
            </a:r>
          </a:p>
          <a:p>
            <a:pPr marL="655638" indent="-571500">
              <a:buFont typeface="+mj-lt"/>
              <a:buAutoNum type="romanUcPeriod"/>
            </a:pPr>
            <a:endParaRPr lang="en-US" sz="3400" dirty="0"/>
          </a:p>
          <a:p>
            <a:pPr marL="655638" indent="-571500">
              <a:buFont typeface="+mj-lt"/>
              <a:buAutoNum type="romanUcPeriod"/>
            </a:pPr>
            <a:r>
              <a:rPr lang="en-US" sz="3400" dirty="0"/>
              <a:t>Harness innovation and the potential of technological advances, including AI, for the future of work </a:t>
            </a:r>
          </a:p>
        </p:txBody>
      </p:sp>
      <p:sp>
        <p:nvSpPr>
          <p:cNvPr id="3" name="Slide Number Placeholder 2">
            <a:extLst>
              <a:ext uri="{FF2B5EF4-FFF2-40B4-BE49-F238E27FC236}">
                <a16:creationId xmlns:a16="http://schemas.microsoft.com/office/drawing/2014/main" id="{B02F2155-F67C-36E9-FD2F-8F02DB32B9FE}"/>
              </a:ext>
            </a:extLst>
          </p:cNvPr>
          <p:cNvSpPr>
            <a:spLocks noGrp="1"/>
          </p:cNvSpPr>
          <p:nvPr>
            <p:ph type="sldNum" sz="quarter" idx="7"/>
          </p:nvPr>
        </p:nvSpPr>
        <p:spPr/>
        <p:txBody>
          <a:bodyPr/>
          <a:lstStyle/>
          <a:p>
            <a:fld id="{B6F15528-21DE-4FAA-801E-634DDDAF4B2B}" type="slidenum">
              <a:rPr lang="en-US" smtClean="0"/>
              <a:pPr/>
              <a:t>3</a:t>
            </a:fld>
            <a:endParaRPr lang="en-US"/>
          </a:p>
        </p:txBody>
      </p:sp>
      <p:sp>
        <p:nvSpPr>
          <p:cNvPr id="5" name="Title 4">
            <a:extLst>
              <a:ext uri="{FF2B5EF4-FFF2-40B4-BE49-F238E27FC236}">
                <a16:creationId xmlns:a16="http://schemas.microsoft.com/office/drawing/2014/main" id="{DEB57B51-E9D1-597E-7D29-F45A4714A2B6}"/>
              </a:ext>
            </a:extLst>
          </p:cNvPr>
          <p:cNvSpPr>
            <a:spLocks noGrp="1"/>
          </p:cNvSpPr>
          <p:nvPr>
            <p:ph type="title"/>
          </p:nvPr>
        </p:nvSpPr>
        <p:spPr>
          <a:xfrm>
            <a:off x="790575" y="651517"/>
            <a:ext cx="18509879" cy="1235074"/>
          </a:xfrm>
        </p:spPr>
        <p:txBody>
          <a:bodyPr/>
          <a:lstStyle/>
          <a:p>
            <a:r>
              <a:rPr lang="en-GB" dirty="0"/>
              <a:t>Guiding Priorities for 2026</a:t>
            </a:r>
            <a:endParaRPr lang="en-US" dirty="0"/>
          </a:p>
        </p:txBody>
      </p:sp>
    </p:spTree>
    <p:extLst>
      <p:ext uri="{BB962C8B-B14F-4D97-AF65-F5344CB8AC3E}">
        <p14:creationId xmlns:p14="http://schemas.microsoft.com/office/powerpoint/2010/main" val="2199405471"/>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504D1D-2E04-0638-1F2D-088A10750FCB}"/>
              </a:ext>
            </a:extLst>
          </p:cNvPr>
          <p:cNvSpPr>
            <a:spLocks noGrp="1"/>
          </p:cNvSpPr>
          <p:nvPr>
            <p:ph type="body" idx="1"/>
          </p:nvPr>
        </p:nvSpPr>
        <p:spPr>
          <a:xfrm>
            <a:off x="797110" y="2286310"/>
            <a:ext cx="18509879" cy="7848302"/>
          </a:xfrm>
        </p:spPr>
        <p:txBody>
          <a:bodyPr/>
          <a:lstStyle/>
          <a:p>
            <a:pPr marL="655638" indent="-571500">
              <a:buFont typeface="Arial" panose="020B0604020202020204" pitchFamily="34" charset="0"/>
              <a:buChar char="•"/>
            </a:pPr>
            <a:r>
              <a:rPr lang="en-US" sz="3400" dirty="0"/>
              <a:t>12-13 February: </a:t>
            </a:r>
            <a:r>
              <a:rPr lang="en-US" sz="3400" i="1" dirty="0"/>
              <a:t>Business at OECD </a:t>
            </a:r>
            <a:r>
              <a:rPr lang="en-US" sz="3400" dirty="0"/>
              <a:t>General Assembly &amp; Annual Consultation with OECD Ambassadors &amp; Leadership</a:t>
            </a:r>
          </a:p>
          <a:p>
            <a:pPr marL="655638" indent="-571500">
              <a:buFont typeface="Arial" panose="020B0604020202020204" pitchFamily="34" charset="0"/>
              <a:buChar char="•"/>
            </a:pPr>
            <a:r>
              <a:rPr lang="en-US" sz="3400" b="1" dirty="0"/>
              <a:t>7-8 April: OECD Working Party on Employment</a:t>
            </a:r>
          </a:p>
          <a:p>
            <a:pPr marL="655638" indent="-571500">
              <a:buFont typeface="Arial" panose="020B0604020202020204" pitchFamily="34" charset="0"/>
              <a:buChar char="•"/>
            </a:pPr>
            <a:r>
              <a:rPr lang="en-US" sz="3400" b="1" dirty="0"/>
              <a:t>8 April: 2</a:t>
            </a:r>
            <a:r>
              <a:rPr lang="en-US" sz="3400" b="1" baseline="30000" dirty="0"/>
              <a:t>nd</a:t>
            </a:r>
            <a:r>
              <a:rPr lang="en-US" sz="3400" b="1" dirty="0"/>
              <a:t> Meeting of Senior Budget and Social Policy Officials</a:t>
            </a:r>
          </a:p>
          <a:p>
            <a:pPr marL="655638" indent="-571500">
              <a:buFont typeface="Arial" panose="020B0604020202020204" pitchFamily="34" charset="0"/>
              <a:buChar char="•"/>
            </a:pPr>
            <a:r>
              <a:rPr lang="en-US" sz="3400" b="1" dirty="0"/>
              <a:t>9-10 April: OECD Employment, Labour &amp; Social Affairs Committee</a:t>
            </a:r>
          </a:p>
          <a:p>
            <a:pPr marL="655638" indent="-571500">
              <a:buFont typeface="Arial" panose="020B0604020202020204" pitchFamily="34" charset="0"/>
              <a:buChar char="•"/>
            </a:pPr>
            <a:r>
              <a:rPr lang="en-US" sz="3400" dirty="0">
                <a:solidFill>
                  <a:schemeClr val="tx1"/>
                </a:solidFill>
              </a:rPr>
              <a:t>16-17 April: OECD Working Party on Social Policy (virtual)</a:t>
            </a:r>
          </a:p>
          <a:p>
            <a:pPr marL="655638" indent="-571500">
              <a:buFont typeface="Arial" panose="020B0604020202020204" pitchFamily="34" charset="0"/>
              <a:buChar char="•"/>
            </a:pPr>
            <a:r>
              <a:rPr lang="en-US" sz="3400" dirty="0">
                <a:solidFill>
                  <a:schemeClr val="tx1"/>
                </a:solidFill>
              </a:rPr>
              <a:t>27-28 April: OECD Skills Summit 2026 in Istanbul, Türkiye (full)</a:t>
            </a:r>
          </a:p>
          <a:p>
            <a:pPr marL="655638" indent="-571500">
              <a:buFont typeface="Arial" panose="020B0604020202020204" pitchFamily="34" charset="0"/>
              <a:buChar char="•"/>
            </a:pPr>
            <a:r>
              <a:rPr lang="en-US" sz="3400" dirty="0">
                <a:solidFill>
                  <a:schemeClr val="tx1"/>
                </a:solidFill>
              </a:rPr>
              <a:t>7 May: OECD/IZA@LISER online workshop on “Working time in OECD countries”</a:t>
            </a:r>
          </a:p>
          <a:p>
            <a:pPr marL="655638" indent="-571500">
              <a:buFont typeface="Arial" panose="020B0604020202020204" pitchFamily="34" charset="0"/>
              <a:buChar char="•"/>
            </a:pPr>
            <a:r>
              <a:rPr lang="en-US" sz="3400" dirty="0">
                <a:solidFill>
                  <a:schemeClr val="tx1"/>
                </a:solidFill>
              </a:rPr>
              <a:t>26-27 May: OECD LEED Committee &amp; Local Development Forum in </a:t>
            </a:r>
            <a:r>
              <a:rPr lang="en-US" sz="3400" dirty="0" err="1">
                <a:solidFill>
                  <a:schemeClr val="tx1"/>
                </a:solidFill>
              </a:rPr>
              <a:t>Maastrict</a:t>
            </a:r>
            <a:r>
              <a:rPr lang="en-US" sz="3400" dirty="0">
                <a:solidFill>
                  <a:schemeClr val="tx1"/>
                </a:solidFill>
              </a:rPr>
              <a:t>, NL</a:t>
            </a:r>
          </a:p>
          <a:p>
            <a:pPr marL="655638" indent="-571500">
              <a:buFont typeface="Arial" panose="020B0604020202020204" pitchFamily="34" charset="0"/>
              <a:buChar char="•"/>
            </a:pPr>
            <a:r>
              <a:rPr lang="en-US" sz="3400" dirty="0">
                <a:solidFill>
                  <a:schemeClr val="tx1"/>
                </a:solidFill>
              </a:rPr>
              <a:t>9 June: G7 Employment Working Group handover ceremony in Geneva</a:t>
            </a:r>
          </a:p>
          <a:p>
            <a:pPr marL="655638" indent="-571500">
              <a:buFont typeface="Arial" panose="020B0604020202020204" pitchFamily="34" charset="0"/>
              <a:buChar char="•"/>
            </a:pPr>
            <a:r>
              <a:rPr lang="en-US" sz="3400" b="1" dirty="0">
                <a:solidFill>
                  <a:schemeClr val="tx1"/>
                </a:solidFill>
              </a:rPr>
              <a:t>14-15 October: OECD Employment, Labour &amp; Social Affairs Committee</a:t>
            </a:r>
          </a:p>
          <a:p>
            <a:pPr marL="655638" indent="-571500">
              <a:buFont typeface="Arial" panose="020B0604020202020204" pitchFamily="34" charset="0"/>
              <a:buChar char="•"/>
            </a:pPr>
            <a:r>
              <a:rPr lang="en-US" sz="3400" dirty="0">
                <a:solidFill>
                  <a:schemeClr val="tx1"/>
                </a:solidFill>
              </a:rPr>
              <a:t>17-18 November: OECD, IMF, PIIE and World Bank conference on “Labor markets and structural transformation in times of change: AI and demographic shifts” (online/Washington, D.C.)</a:t>
            </a:r>
          </a:p>
          <a:p>
            <a:pPr marL="655638" indent="-571500">
              <a:buFont typeface="Arial" panose="020B0604020202020204" pitchFamily="34" charset="0"/>
              <a:buChar char="•"/>
            </a:pPr>
            <a:r>
              <a:rPr lang="en-US" sz="3400" dirty="0"/>
              <a:t>19 November: OECD Working Party on Social Policy</a:t>
            </a:r>
          </a:p>
        </p:txBody>
      </p:sp>
      <p:sp>
        <p:nvSpPr>
          <p:cNvPr id="3" name="Slide Number Placeholder 2">
            <a:extLst>
              <a:ext uri="{FF2B5EF4-FFF2-40B4-BE49-F238E27FC236}">
                <a16:creationId xmlns:a16="http://schemas.microsoft.com/office/drawing/2014/main" id="{38896940-F2D1-AE07-79CC-BD6DFF4C7AEC}"/>
              </a:ext>
            </a:extLst>
          </p:cNvPr>
          <p:cNvSpPr>
            <a:spLocks noGrp="1"/>
          </p:cNvSpPr>
          <p:nvPr>
            <p:ph type="sldNum" sz="quarter" idx="7"/>
          </p:nvPr>
        </p:nvSpPr>
        <p:spPr/>
        <p:txBody>
          <a:bodyPr/>
          <a:lstStyle/>
          <a:p>
            <a:fld id="{B6F15528-21DE-4FAA-801E-634DDDAF4B2B}" type="slidenum">
              <a:rPr lang="en-US" smtClean="0"/>
              <a:pPr/>
              <a:t>4</a:t>
            </a:fld>
            <a:endParaRPr lang="en-US"/>
          </a:p>
        </p:txBody>
      </p:sp>
      <p:sp>
        <p:nvSpPr>
          <p:cNvPr id="5" name="Title 4">
            <a:extLst>
              <a:ext uri="{FF2B5EF4-FFF2-40B4-BE49-F238E27FC236}">
                <a16:creationId xmlns:a16="http://schemas.microsoft.com/office/drawing/2014/main" id="{6395EEB8-98F7-9F0C-B6E1-9EDC169B2786}"/>
              </a:ext>
            </a:extLst>
          </p:cNvPr>
          <p:cNvSpPr>
            <a:spLocks noGrp="1"/>
          </p:cNvSpPr>
          <p:nvPr>
            <p:ph type="title"/>
          </p:nvPr>
        </p:nvSpPr>
        <p:spPr>
          <a:xfrm>
            <a:off x="790575" y="651517"/>
            <a:ext cx="18509879" cy="1235074"/>
          </a:xfrm>
        </p:spPr>
        <p:txBody>
          <a:bodyPr/>
          <a:lstStyle/>
          <a:p>
            <a:r>
              <a:rPr lang="en-GB" dirty="0"/>
              <a:t>Recent Activities &amp; Upcoming Engagement </a:t>
            </a:r>
            <a:endParaRPr lang="en-US" dirty="0"/>
          </a:p>
        </p:txBody>
      </p:sp>
    </p:spTree>
    <p:extLst>
      <p:ext uri="{BB962C8B-B14F-4D97-AF65-F5344CB8AC3E}">
        <p14:creationId xmlns:p14="http://schemas.microsoft.com/office/powerpoint/2010/main" val="8323231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DEA09-2DAA-1FC3-DA20-4668C6D62E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1ADA367-694F-C095-A682-7CFAF505B7B7}"/>
              </a:ext>
            </a:extLst>
          </p:cNvPr>
          <p:cNvSpPr>
            <a:spLocks noGrp="1"/>
          </p:cNvSpPr>
          <p:nvPr>
            <p:ph type="body" idx="1"/>
          </p:nvPr>
        </p:nvSpPr>
        <p:spPr>
          <a:xfrm>
            <a:off x="797110" y="2286310"/>
            <a:ext cx="18509879" cy="8371523"/>
          </a:xfrm>
        </p:spPr>
        <p:txBody>
          <a:bodyPr/>
          <a:lstStyle/>
          <a:p>
            <a:r>
              <a:rPr lang="en-US" sz="3400" i="1" dirty="0"/>
              <a:t>Business at OECD </a:t>
            </a:r>
            <a:r>
              <a:rPr lang="en-US" sz="3400" dirty="0"/>
              <a:t>(BIAC) is invited to contribute to discussions on:</a:t>
            </a:r>
          </a:p>
          <a:p>
            <a:pPr marL="655638" indent="-571500">
              <a:buFont typeface="Arial" panose="020B0604020202020204" pitchFamily="34" charset="0"/>
              <a:buChar char="•"/>
            </a:pPr>
            <a:r>
              <a:rPr lang="en-US" sz="3400" dirty="0"/>
              <a:t>OECD Employment Outlook:</a:t>
            </a:r>
          </a:p>
          <a:p>
            <a:pPr marL="1028700" lvl="1" indent="-571500">
              <a:buFont typeface="Arial" panose="020B0604020202020204" pitchFamily="34" charset="0"/>
              <a:buChar char="•"/>
            </a:pPr>
            <a:r>
              <a:rPr lang="en-US" sz="3400" dirty="0"/>
              <a:t>Draft Chapter 1: Recent Labour Market Developments  </a:t>
            </a:r>
            <a:endParaRPr lang="en-GB" sz="3400" dirty="0"/>
          </a:p>
          <a:p>
            <a:pPr marL="1028700" lvl="1" indent="-571500">
              <a:buFont typeface="Arial" panose="020B0604020202020204" pitchFamily="34" charset="0"/>
              <a:buChar char="•"/>
            </a:pPr>
            <a:r>
              <a:rPr lang="en-US" sz="3400" dirty="0"/>
              <a:t>Draft Chapter 2: Geographic disparities in </a:t>
            </a:r>
            <a:r>
              <a:rPr lang="en-US" sz="3400" dirty="0" err="1"/>
              <a:t>labour</a:t>
            </a:r>
            <a:r>
              <a:rPr lang="en-US" sz="3400" dirty="0"/>
              <a:t> market outcomes and the distribution of household incomes  </a:t>
            </a:r>
            <a:endParaRPr lang="en-GB" sz="3400" dirty="0"/>
          </a:p>
          <a:p>
            <a:pPr marL="1028700" lvl="1" indent="-571500">
              <a:buFont typeface="Arial" panose="020B0604020202020204" pitchFamily="34" charset="0"/>
              <a:buChar char="•"/>
            </a:pPr>
            <a:r>
              <a:rPr lang="en-US" sz="3400" dirty="0"/>
              <a:t>Draft Chapter 3: Places versus People - The Impact of Structural Change on Local Labour Markets</a:t>
            </a:r>
            <a:endParaRPr lang="en-GB" sz="3400" dirty="0"/>
          </a:p>
          <a:p>
            <a:pPr marL="1028700" lvl="1" indent="-571500">
              <a:buFont typeface="Arial" panose="020B0604020202020204" pitchFamily="34" charset="0"/>
              <a:buChar char="•"/>
            </a:pPr>
            <a:r>
              <a:rPr lang="en-US" sz="3400" dirty="0"/>
              <a:t>Draft Chapter 4: Skills at Work: New Evidence on Returns to Skills and Training </a:t>
            </a:r>
          </a:p>
          <a:p>
            <a:pPr marL="1028700" lvl="1" indent="-571500">
              <a:buFont typeface="Arial" panose="020B0604020202020204" pitchFamily="34" charset="0"/>
              <a:buChar char="•"/>
            </a:pPr>
            <a:r>
              <a:rPr lang="en-US" sz="3400" dirty="0"/>
              <a:t>Draft Chapter 5: Non-compete and related clauses: hoarding talent, holding back growth?</a:t>
            </a:r>
          </a:p>
          <a:p>
            <a:pPr marL="1028700" lvl="1" indent="-571500">
              <a:buFont typeface="Arial" panose="020B0604020202020204" pitchFamily="34" charset="0"/>
              <a:buChar char="•"/>
            </a:pPr>
            <a:r>
              <a:rPr lang="en-US" sz="3400" dirty="0"/>
              <a:t>Draft Chapter 6: Recent trends in employment protection legislation: tackling dualism by standardizing and strengthening regulations </a:t>
            </a:r>
          </a:p>
          <a:p>
            <a:pPr marL="655638" indent="-571500">
              <a:buFont typeface="Arial" panose="020B0604020202020204" pitchFamily="34" charset="0"/>
              <a:buChar char="•"/>
            </a:pPr>
            <a:r>
              <a:rPr lang="en-US" sz="3400" dirty="0"/>
              <a:t>Possible topics for future editions of the Employment Outlook </a:t>
            </a:r>
          </a:p>
          <a:p>
            <a:pPr marL="655638" indent="-571500">
              <a:buFont typeface="Arial" panose="020B0604020202020204" pitchFamily="34" charset="0"/>
              <a:buChar char="•"/>
            </a:pPr>
            <a:r>
              <a:rPr lang="en-US" sz="3400" dirty="0"/>
              <a:t>OECD Longevity Readiness Tool: A framework for assessing employer practices to support longer working lives</a:t>
            </a:r>
          </a:p>
          <a:p>
            <a:pPr marL="655638" indent="-571500">
              <a:buFont typeface="Arial" panose="020B0604020202020204" pitchFamily="34" charset="0"/>
              <a:buChar char="•"/>
            </a:pPr>
            <a:r>
              <a:rPr lang="en-US" sz="3400" dirty="0"/>
              <a:t>Skill taxonomies as the backbone of skills ecosystems </a:t>
            </a:r>
          </a:p>
        </p:txBody>
      </p:sp>
      <p:sp>
        <p:nvSpPr>
          <p:cNvPr id="3" name="Slide Number Placeholder 2">
            <a:extLst>
              <a:ext uri="{FF2B5EF4-FFF2-40B4-BE49-F238E27FC236}">
                <a16:creationId xmlns:a16="http://schemas.microsoft.com/office/drawing/2014/main" id="{3D1DCC43-6DF2-9108-7AFE-C81F1797A927}"/>
              </a:ext>
            </a:extLst>
          </p:cNvPr>
          <p:cNvSpPr>
            <a:spLocks noGrp="1"/>
          </p:cNvSpPr>
          <p:nvPr>
            <p:ph type="sldNum" sz="quarter" idx="7"/>
          </p:nvPr>
        </p:nvSpPr>
        <p:spPr/>
        <p:txBody>
          <a:bodyPr/>
          <a:lstStyle/>
          <a:p>
            <a:fld id="{B6F15528-21DE-4FAA-801E-634DDDAF4B2B}" type="slidenum">
              <a:rPr lang="en-US" smtClean="0"/>
              <a:pPr/>
              <a:t>5</a:t>
            </a:fld>
            <a:endParaRPr lang="en-US"/>
          </a:p>
        </p:txBody>
      </p:sp>
      <p:sp>
        <p:nvSpPr>
          <p:cNvPr id="5" name="Title 4">
            <a:extLst>
              <a:ext uri="{FF2B5EF4-FFF2-40B4-BE49-F238E27FC236}">
                <a16:creationId xmlns:a16="http://schemas.microsoft.com/office/drawing/2014/main" id="{BBE7041A-4221-9313-AF29-89B9D223ABA1}"/>
              </a:ext>
            </a:extLst>
          </p:cNvPr>
          <p:cNvSpPr>
            <a:spLocks noGrp="1"/>
          </p:cNvSpPr>
          <p:nvPr>
            <p:ph type="title"/>
          </p:nvPr>
        </p:nvSpPr>
        <p:spPr>
          <a:xfrm>
            <a:off x="790575" y="651517"/>
            <a:ext cx="18509879" cy="1235074"/>
          </a:xfrm>
        </p:spPr>
        <p:txBody>
          <a:bodyPr>
            <a:normAutofit/>
          </a:bodyPr>
          <a:lstStyle/>
          <a:p>
            <a:r>
              <a:rPr lang="en-GB" dirty="0"/>
              <a:t>OECD Working Party on Employment</a:t>
            </a:r>
            <a:endParaRPr lang="en-US" dirty="0"/>
          </a:p>
        </p:txBody>
      </p:sp>
    </p:spTree>
    <p:extLst>
      <p:ext uri="{BB962C8B-B14F-4D97-AF65-F5344CB8AC3E}">
        <p14:creationId xmlns:p14="http://schemas.microsoft.com/office/powerpoint/2010/main" val="254659088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1E99C-935F-384B-41BA-8C315B6463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EA7F0B4-CE9B-FB19-7B8B-1EB05C2761F3}"/>
              </a:ext>
            </a:extLst>
          </p:cNvPr>
          <p:cNvSpPr>
            <a:spLocks noGrp="1"/>
          </p:cNvSpPr>
          <p:nvPr>
            <p:ph type="body" idx="1"/>
          </p:nvPr>
        </p:nvSpPr>
        <p:spPr>
          <a:xfrm>
            <a:off x="797110" y="2286310"/>
            <a:ext cx="18509879" cy="8740854"/>
          </a:xfrm>
        </p:spPr>
        <p:txBody>
          <a:bodyPr/>
          <a:lstStyle/>
          <a:p>
            <a:r>
              <a:rPr lang="en-US" sz="3400" i="1" dirty="0"/>
              <a:t>Business at OECD </a:t>
            </a:r>
            <a:r>
              <a:rPr lang="en-US" sz="3400" dirty="0"/>
              <a:t>(BIAC) is invited to contribute to discussions on:</a:t>
            </a:r>
          </a:p>
          <a:p>
            <a:pPr marL="655638" indent="-571500">
              <a:buFont typeface="Arial" panose="020B0604020202020204" pitchFamily="34" charset="0"/>
              <a:buChar char="•"/>
            </a:pPr>
            <a:r>
              <a:rPr lang="en-US" sz="3400" dirty="0"/>
              <a:t>Building evidence on the cost-effectiveness of Active Labour Market Policies (ALMPs)</a:t>
            </a:r>
          </a:p>
          <a:p>
            <a:pPr marL="655638" indent="-571500">
              <a:buFont typeface="Arial" panose="020B0604020202020204" pitchFamily="34" charset="0"/>
              <a:buChar char="•"/>
            </a:pPr>
            <a:r>
              <a:rPr lang="en-US" sz="3400" dirty="0"/>
              <a:t>Making AI Work: Why Investing in Skills Matters </a:t>
            </a:r>
          </a:p>
          <a:p>
            <a:pPr marL="655638" indent="-571500">
              <a:buFont typeface="Arial" panose="020B0604020202020204" pitchFamily="34" charset="0"/>
              <a:buChar char="•"/>
            </a:pPr>
            <a:r>
              <a:rPr lang="en-US" sz="3400" dirty="0"/>
              <a:t>Adjusting to structural changes: a case study of the automotive sectors </a:t>
            </a:r>
          </a:p>
          <a:p>
            <a:pPr marL="655638" indent="-571500">
              <a:buFont typeface="Arial" panose="020B0604020202020204" pitchFamily="34" charset="0"/>
              <a:buChar char="•"/>
            </a:pPr>
            <a:r>
              <a:rPr lang="en-US" sz="3400" dirty="0"/>
              <a:t>International recruitment and retention of migrant long-term care workers </a:t>
            </a:r>
          </a:p>
          <a:p>
            <a:pPr marL="655638" indent="-571500">
              <a:buFont typeface="Arial" panose="020B0604020202020204" pitchFamily="34" charset="0"/>
              <a:buChar char="•"/>
            </a:pPr>
            <a:r>
              <a:rPr lang="en-US" sz="3400" dirty="0"/>
              <a:t>Ukraine veteran support </a:t>
            </a:r>
          </a:p>
          <a:p>
            <a:pPr marL="655638" indent="-571500">
              <a:buFont typeface="Arial" panose="020B0604020202020204" pitchFamily="34" charset="0"/>
              <a:buChar char="•"/>
            </a:pPr>
            <a:r>
              <a:rPr lang="en-US" sz="3400" dirty="0" err="1"/>
              <a:t>Artificiel</a:t>
            </a:r>
            <a:r>
              <a:rPr lang="en-US" sz="3400" dirty="0"/>
              <a:t> intelligence and social protection </a:t>
            </a:r>
          </a:p>
          <a:p>
            <a:pPr marL="655638" indent="-571500">
              <a:buFont typeface="Arial" panose="020B0604020202020204" pitchFamily="34" charset="0"/>
              <a:buChar char="•"/>
            </a:pPr>
            <a:r>
              <a:rPr lang="en-US" sz="3400" dirty="0"/>
              <a:t>A boost from AI in ageing societies? Early insights </a:t>
            </a:r>
          </a:p>
          <a:p>
            <a:pPr marL="655638" indent="-571500">
              <a:buFont typeface="Arial" panose="020B0604020202020204" pitchFamily="34" charset="0"/>
              <a:buChar char="•"/>
            </a:pPr>
            <a:r>
              <a:rPr lang="en-US" sz="3400" dirty="0"/>
              <a:t>Fostering Skills-First Labour Markets </a:t>
            </a:r>
          </a:p>
          <a:p>
            <a:pPr marL="655638" indent="-571500">
              <a:buFont typeface="Arial" panose="020B0604020202020204" pitchFamily="34" charset="0"/>
              <a:buChar char="•"/>
            </a:pPr>
            <a:r>
              <a:rPr lang="en-US" sz="3400" dirty="0"/>
              <a:t>How do taxes and benefits affect life satisfaction? </a:t>
            </a:r>
          </a:p>
          <a:p>
            <a:endParaRPr lang="en-US" sz="3400" dirty="0"/>
          </a:p>
          <a:p>
            <a:r>
              <a:rPr lang="en-US" sz="3400" dirty="0"/>
              <a:t>Closed sessions on: </a:t>
            </a:r>
          </a:p>
          <a:p>
            <a:pPr marL="655638" indent="-571500">
              <a:buFont typeface="Arial" panose="020B0604020202020204" pitchFamily="34" charset="0"/>
              <a:buChar char="•"/>
            </a:pPr>
            <a:r>
              <a:rPr lang="en-US" sz="3200" dirty="0"/>
              <a:t>Draft OECD Recommendation on artificial intelligence in the </a:t>
            </a:r>
            <a:r>
              <a:rPr lang="en-US" sz="3200" dirty="0" err="1"/>
              <a:t>labour</a:t>
            </a:r>
            <a:r>
              <a:rPr lang="en-US" sz="3200" dirty="0"/>
              <a:t> market</a:t>
            </a:r>
          </a:p>
          <a:p>
            <a:pPr marL="655638" indent="-571500">
              <a:buFont typeface="Arial" panose="020B0604020202020204" pitchFamily="34" charset="0"/>
              <a:buChar char="•"/>
            </a:pPr>
            <a:r>
              <a:rPr lang="en-US" sz="3200" dirty="0"/>
              <a:t>Draft OECD Recommendation on promoting child well-being in times of profound change</a:t>
            </a:r>
          </a:p>
          <a:p>
            <a:pPr marL="655638" indent="-571500">
              <a:buFont typeface="Arial" panose="020B0604020202020204" pitchFamily="34" charset="0"/>
              <a:buChar char="•"/>
            </a:pPr>
            <a:r>
              <a:rPr lang="en-US" sz="3200" dirty="0" err="1"/>
              <a:t>Programme</a:t>
            </a:r>
            <a:r>
              <a:rPr lang="en-US" sz="3200" dirty="0"/>
              <a:t> of Work and Budget</a:t>
            </a:r>
          </a:p>
          <a:p>
            <a:pPr marL="655638" indent="-571500">
              <a:buFont typeface="Arial" panose="020B0604020202020204" pitchFamily="34" charset="0"/>
              <a:buChar char="•"/>
            </a:pPr>
            <a:r>
              <a:rPr lang="en-US" sz="3200" dirty="0"/>
              <a:t>Accession review of Peru</a:t>
            </a:r>
          </a:p>
          <a:p>
            <a:pPr marL="655638" indent="-571500">
              <a:buFont typeface="Arial" panose="020B0604020202020204" pitchFamily="34" charset="0"/>
              <a:buChar char="•"/>
            </a:pPr>
            <a:r>
              <a:rPr lang="en-US" sz="3200" dirty="0"/>
              <a:t>Colombia’s post-accession reporting</a:t>
            </a:r>
          </a:p>
        </p:txBody>
      </p:sp>
      <p:sp>
        <p:nvSpPr>
          <p:cNvPr id="3" name="Slide Number Placeholder 2">
            <a:extLst>
              <a:ext uri="{FF2B5EF4-FFF2-40B4-BE49-F238E27FC236}">
                <a16:creationId xmlns:a16="http://schemas.microsoft.com/office/drawing/2014/main" id="{4405A8D7-8D75-FA08-076B-F00DBF7E47BA}"/>
              </a:ext>
            </a:extLst>
          </p:cNvPr>
          <p:cNvSpPr>
            <a:spLocks noGrp="1"/>
          </p:cNvSpPr>
          <p:nvPr>
            <p:ph type="sldNum" sz="quarter" idx="7"/>
          </p:nvPr>
        </p:nvSpPr>
        <p:spPr/>
        <p:txBody>
          <a:bodyPr/>
          <a:lstStyle/>
          <a:p>
            <a:fld id="{B6F15528-21DE-4FAA-801E-634DDDAF4B2B}" type="slidenum">
              <a:rPr lang="en-US" smtClean="0"/>
              <a:pPr/>
              <a:t>6</a:t>
            </a:fld>
            <a:endParaRPr lang="en-US"/>
          </a:p>
        </p:txBody>
      </p:sp>
      <p:sp>
        <p:nvSpPr>
          <p:cNvPr id="5" name="Title 4">
            <a:extLst>
              <a:ext uri="{FF2B5EF4-FFF2-40B4-BE49-F238E27FC236}">
                <a16:creationId xmlns:a16="http://schemas.microsoft.com/office/drawing/2014/main" id="{183614C8-662C-3473-00CB-3E71F5D2FA33}"/>
              </a:ext>
            </a:extLst>
          </p:cNvPr>
          <p:cNvSpPr>
            <a:spLocks noGrp="1"/>
          </p:cNvSpPr>
          <p:nvPr>
            <p:ph type="title"/>
          </p:nvPr>
        </p:nvSpPr>
        <p:spPr>
          <a:xfrm>
            <a:off x="790575" y="651517"/>
            <a:ext cx="18509879" cy="1235074"/>
          </a:xfrm>
        </p:spPr>
        <p:txBody>
          <a:bodyPr>
            <a:normAutofit fontScale="90000"/>
          </a:bodyPr>
          <a:lstStyle/>
          <a:p>
            <a:r>
              <a:rPr lang="en-GB" dirty="0"/>
              <a:t>OECD Employment, Labour &amp; Social Affairs Committee</a:t>
            </a:r>
            <a:endParaRPr lang="en-US" dirty="0"/>
          </a:p>
        </p:txBody>
      </p:sp>
    </p:spTree>
    <p:extLst>
      <p:ext uri="{BB962C8B-B14F-4D97-AF65-F5344CB8AC3E}">
        <p14:creationId xmlns:p14="http://schemas.microsoft.com/office/powerpoint/2010/main" val="349375980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BA28F-1703-FF8E-E2B6-3131DDCE28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15F0EE3-3234-FCE9-539D-089EEFC2BB8F}"/>
              </a:ext>
            </a:extLst>
          </p:cNvPr>
          <p:cNvSpPr>
            <a:spLocks noGrp="1"/>
          </p:cNvSpPr>
          <p:nvPr>
            <p:ph type="body" idx="1"/>
          </p:nvPr>
        </p:nvSpPr>
        <p:spPr>
          <a:xfrm>
            <a:off x="797110" y="2286310"/>
            <a:ext cx="18509879" cy="2616101"/>
          </a:xfrm>
        </p:spPr>
        <p:txBody>
          <a:bodyPr/>
          <a:lstStyle/>
          <a:p>
            <a:r>
              <a:rPr lang="en-US" sz="3400" i="1" dirty="0"/>
              <a:t>Business at OECD </a:t>
            </a:r>
            <a:r>
              <a:rPr lang="en-US" sz="3400" dirty="0"/>
              <a:t>(BIAC) is invited to contribute to discussions on:</a:t>
            </a:r>
          </a:p>
          <a:p>
            <a:pPr marL="655638" indent="-571500">
              <a:buFont typeface="Arial" panose="020B0604020202020204" pitchFamily="34" charset="0"/>
              <a:buChar char="•"/>
            </a:pPr>
            <a:r>
              <a:rPr lang="en-US" sz="3400" dirty="0"/>
              <a:t>Session 1: Restoring public finances – The role of social policy</a:t>
            </a:r>
          </a:p>
          <a:p>
            <a:pPr marL="655638" indent="-571500">
              <a:buFont typeface="Arial" panose="020B0604020202020204" pitchFamily="34" charset="0"/>
              <a:buChar char="•"/>
            </a:pPr>
            <a:r>
              <a:rPr lang="en-US" sz="3400" dirty="0"/>
              <a:t>Session 2: Controlling administrative spending</a:t>
            </a:r>
          </a:p>
          <a:p>
            <a:pPr marL="655638" indent="-571500">
              <a:buFont typeface="Arial" panose="020B0604020202020204" pitchFamily="34" charset="0"/>
              <a:buChar char="•"/>
            </a:pPr>
            <a:r>
              <a:rPr lang="en-US" sz="3400" dirty="0"/>
              <a:t>Joint Session 1: Reorienting spending to priority areas: Spending reviews</a:t>
            </a:r>
          </a:p>
          <a:p>
            <a:pPr marL="655638" indent="-571500">
              <a:buFont typeface="Arial" panose="020B0604020202020204" pitchFamily="34" charset="0"/>
              <a:buChar char="•"/>
            </a:pPr>
            <a:r>
              <a:rPr lang="en-US" sz="3400" dirty="0"/>
              <a:t>Joint Session 2: Paying the right people, the right amount, at the right time</a:t>
            </a:r>
          </a:p>
        </p:txBody>
      </p:sp>
      <p:sp>
        <p:nvSpPr>
          <p:cNvPr id="3" name="Slide Number Placeholder 2">
            <a:extLst>
              <a:ext uri="{FF2B5EF4-FFF2-40B4-BE49-F238E27FC236}">
                <a16:creationId xmlns:a16="http://schemas.microsoft.com/office/drawing/2014/main" id="{471C3266-B072-A783-FC22-AD42C8E5DF4A}"/>
              </a:ext>
            </a:extLst>
          </p:cNvPr>
          <p:cNvSpPr>
            <a:spLocks noGrp="1"/>
          </p:cNvSpPr>
          <p:nvPr>
            <p:ph type="sldNum" sz="quarter" idx="7"/>
          </p:nvPr>
        </p:nvSpPr>
        <p:spPr/>
        <p:txBody>
          <a:bodyPr/>
          <a:lstStyle/>
          <a:p>
            <a:fld id="{B6F15528-21DE-4FAA-801E-634DDDAF4B2B}" type="slidenum">
              <a:rPr lang="en-US" smtClean="0"/>
              <a:pPr/>
              <a:t>7</a:t>
            </a:fld>
            <a:endParaRPr lang="en-US"/>
          </a:p>
        </p:txBody>
      </p:sp>
      <p:sp>
        <p:nvSpPr>
          <p:cNvPr id="5" name="Title 4">
            <a:extLst>
              <a:ext uri="{FF2B5EF4-FFF2-40B4-BE49-F238E27FC236}">
                <a16:creationId xmlns:a16="http://schemas.microsoft.com/office/drawing/2014/main" id="{EABE5846-EA42-8878-8BCA-F4360D8A22C5}"/>
              </a:ext>
            </a:extLst>
          </p:cNvPr>
          <p:cNvSpPr>
            <a:spLocks noGrp="1"/>
          </p:cNvSpPr>
          <p:nvPr>
            <p:ph type="title"/>
          </p:nvPr>
        </p:nvSpPr>
        <p:spPr>
          <a:xfrm>
            <a:off x="790575" y="651517"/>
            <a:ext cx="18509879" cy="1235074"/>
          </a:xfrm>
        </p:spPr>
        <p:txBody>
          <a:bodyPr>
            <a:normAutofit/>
          </a:bodyPr>
          <a:lstStyle/>
          <a:p>
            <a:r>
              <a:rPr lang="en-GB" dirty="0"/>
              <a:t>2</a:t>
            </a:r>
            <a:r>
              <a:rPr lang="en-GB" baseline="30000" dirty="0"/>
              <a:t>nd</a:t>
            </a:r>
            <a:r>
              <a:rPr lang="en-GB" dirty="0"/>
              <a:t> Joint Meeting of Senior Budget &amp; SPOs</a:t>
            </a:r>
            <a:endParaRPr lang="en-US" dirty="0"/>
          </a:p>
        </p:txBody>
      </p:sp>
    </p:spTree>
    <p:extLst>
      <p:ext uri="{BB962C8B-B14F-4D97-AF65-F5344CB8AC3E}">
        <p14:creationId xmlns:p14="http://schemas.microsoft.com/office/powerpoint/2010/main" val="182838186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DBA08-F263-4BD0-A784-DA7258DF19F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CB40648-2E61-D304-491F-631807819A73}"/>
              </a:ext>
            </a:extLst>
          </p:cNvPr>
          <p:cNvSpPr>
            <a:spLocks noGrp="1"/>
          </p:cNvSpPr>
          <p:nvPr>
            <p:ph type="body" idx="1"/>
          </p:nvPr>
        </p:nvSpPr>
        <p:spPr>
          <a:xfrm>
            <a:off x="797110" y="2286310"/>
            <a:ext cx="18509879" cy="6278642"/>
          </a:xfrm>
        </p:spPr>
        <p:txBody>
          <a:bodyPr/>
          <a:lstStyle/>
          <a:p>
            <a:r>
              <a:rPr lang="en-US" sz="3400" i="1" dirty="0"/>
              <a:t>Business at OECD </a:t>
            </a:r>
            <a:r>
              <a:rPr lang="en-US" sz="3400" dirty="0"/>
              <a:t>(BIAC) is invited to contribute to discussions on:</a:t>
            </a:r>
          </a:p>
          <a:p>
            <a:pPr marL="655638" indent="-571500">
              <a:buFont typeface="Arial" panose="020B0604020202020204" pitchFamily="34" charset="0"/>
              <a:buChar char="•"/>
            </a:pPr>
            <a:r>
              <a:rPr lang="en-US" sz="3400" dirty="0"/>
              <a:t>Investing in social policies to improve child well-being: Assessing the value for money</a:t>
            </a:r>
          </a:p>
          <a:p>
            <a:pPr marL="655638" indent="-571500">
              <a:buFont typeface="Arial" panose="020B0604020202020204" pitchFamily="34" charset="0"/>
              <a:buChar char="•"/>
            </a:pPr>
            <a:r>
              <a:rPr lang="en-US" sz="3400" dirty="0"/>
              <a:t>Nowcasting the distribution of disposable income</a:t>
            </a:r>
          </a:p>
          <a:p>
            <a:pPr marL="655638" indent="-571500">
              <a:buFont typeface="Arial" panose="020B0604020202020204" pitchFamily="34" charset="0"/>
              <a:buChar char="•"/>
            </a:pPr>
            <a:r>
              <a:rPr lang="en-US" sz="3400" dirty="0"/>
              <a:t>Intergenerational social mobility across OECD countries: Does the apple fall far from the tree?</a:t>
            </a:r>
          </a:p>
          <a:p>
            <a:pPr marL="655638" indent="-571500">
              <a:buFont typeface="Arial" panose="020B0604020202020204" pitchFamily="34" charset="0"/>
              <a:buChar char="•"/>
            </a:pPr>
            <a:r>
              <a:rPr lang="en-US" sz="3400" dirty="0"/>
              <a:t>Geographic disparities in service accessibility: Modelling competitive capacity and multimodal transport in Estonia and the Netherlands</a:t>
            </a:r>
          </a:p>
          <a:p>
            <a:pPr marL="655638" indent="-571500">
              <a:buFont typeface="Arial" panose="020B0604020202020204" pitchFamily="34" charset="0"/>
              <a:buChar char="•"/>
            </a:pPr>
            <a:r>
              <a:rPr lang="en-US" sz="3400" dirty="0"/>
              <a:t>Financing of social protection</a:t>
            </a:r>
          </a:p>
          <a:p>
            <a:pPr marL="655638" indent="-571500">
              <a:buFont typeface="Arial" panose="020B0604020202020204" pitchFamily="34" charset="0"/>
              <a:buChar char="•"/>
            </a:pPr>
            <a:r>
              <a:rPr lang="en-US" sz="3400" dirty="0"/>
              <a:t>Draft chapter on closing the affordability gap: Increasing the supply of affordable and social housing</a:t>
            </a:r>
          </a:p>
          <a:p>
            <a:pPr marL="655638" indent="-571500">
              <a:buFont typeface="Arial" panose="020B0604020202020204" pitchFamily="34" charset="0"/>
              <a:buChar char="•"/>
            </a:pPr>
            <a:r>
              <a:rPr lang="en-US" sz="3400" dirty="0"/>
              <a:t>Pay transparency in progress: Gender-neutral job evaluation and classification and gender pay gap reporting across OECD countries</a:t>
            </a:r>
          </a:p>
        </p:txBody>
      </p:sp>
      <p:sp>
        <p:nvSpPr>
          <p:cNvPr id="3" name="Slide Number Placeholder 2">
            <a:extLst>
              <a:ext uri="{FF2B5EF4-FFF2-40B4-BE49-F238E27FC236}">
                <a16:creationId xmlns:a16="http://schemas.microsoft.com/office/drawing/2014/main" id="{AED3E002-753C-40DF-57BA-4206B63C561A}"/>
              </a:ext>
            </a:extLst>
          </p:cNvPr>
          <p:cNvSpPr>
            <a:spLocks noGrp="1"/>
          </p:cNvSpPr>
          <p:nvPr>
            <p:ph type="sldNum" sz="quarter" idx="7"/>
          </p:nvPr>
        </p:nvSpPr>
        <p:spPr/>
        <p:txBody>
          <a:bodyPr/>
          <a:lstStyle/>
          <a:p>
            <a:fld id="{B6F15528-21DE-4FAA-801E-634DDDAF4B2B}" type="slidenum">
              <a:rPr lang="en-US" smtClean="0"/>
              <a:pPr/>
              <a:t>8</a:t>
            </a:fld>
            <a:endParaRPr lang="en-US"/>
          </a:p>
        </p:txBody>
      </p:sp>
      <p:sp>
        <p:nvSpPr>
          <p:cNvPr id="5" name="Title 4">
            <a:extLst>
              <a:ext uri="{FF2B5EF4-FFF2-40B4-BE49-F238E27FC236}">
                <a16:creationId xmlns:a16="http://schemas.microsoft.com/office/drawing/2014/main" id="{84F93CF4-0971-A0E6-F458-BEDA2AED1762}"/>
              </a:ext>
            </a:extLst>
          </p:cNvPr>
          <p:cNvSpPr>
            <a:spLocks noGrp="1"/>
          </p:cNvSpPr>
          <p:nvPr>
            <p:ph type="title"/>
          </p:nvPr>
        </p:nvSpPr>
        <p:spPr>
          <a:xfrm>
            <a:off x="790575" y="651517"/>
            <a:ext cx="18509879" cy="1235074"/>
          </a:xfrm>
        </p:spPr>
        <p:txBody>
          <a:bodyPr>
            <a:normAutofit/>
          </a:bodyPr>
          <a:lstStyle/>
          <a:p>
            <a:r>
              <a:rPr lang="en-GB" dirty="0"/>
              <a:t>OECD Working Party on Social Policy</a:t>
            </a:r>
            <a:endParaRPr lang="en-US" dirty="0"/>
          </a:p>
        </p:txBody>
      </p:sp>
    </p:spTree>
    <p:extLst>
      <p:ext uri="{BB962C8B-B14F-4D97-AF65-F5344CB8AC3E}">
        <p14:creationId xmlns:p14="http://schemas.microsoft.com/office/powerpoint/2010/main" val="80511157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B991E8-46FE-E0CC-A1BA-67A5D36C988E}"/>
              </a:ext>
            </a:extLst>
          </p:cNvPr>
          <p:cNvSpPr>
            <a:spLocks noGrp="1"/>
          </p:cNvSpPr>
          <p:nvPr>
            <p:ph type="sldNum" sz="quarter" idx="7"/>
          </p:nvPr>
        </p:nvSpPr>
        <p:spPr/>
        <p:txBody>
          <a:bodyPr/>
          <a:lstStyle/>
          <a:p>
            <a:fld id="{B6F15528-21DE-4FAA-801E-634DDDAF4B2B}" type="slidenum">
              <a:rPr lang="en-US" smtClean="0"/>
              <a:pPr/>
              <a:t>9</a:t>
            </a:fld>
            <a:endParaRPr lang="en-US"/>
          </a:p>
        </p:txBody>
      </p:sp>
      <p:sp>
        <p:nvSpPr>
          <p:cNvPr id="3" name="Title 2">
            <a:extLst>
              <a:ext uri="{FF2B5EF4-FFF2-40B4-BE49-F238E27FC236}">
                <a16:creationId xmlns:a16="http://schemas.microsoft.com/office/drawing/2014/main" id="{A70D71C1-C038-514A-3BDA-0F4AAD9D7643}"/>
              </a:ext>
            </a:extLst>
          </p:cNvPr>
          <p:cNvSpPr>
            <a:spLocks noGrp="1"/>
          </p:cNvSpPr>
          <p:nvPr>
            <p:ph type="title"/>
          </p:nvPr>
        </p:nvSpPr>
        <p:spPr>
          <a:xfrm>
            <a:off x="527601" y="194317"/>
            <a:ext cx="18509879" cy="2019116"/>
          </a:xfrm>
        </p:spPr>
        <p:txBody>
          <a:bodyPr/>
          <a:lstStyle/>
          <a:p>
            <a:r>
              <a:rPr lang="en-GB" dirty="0"/>
              <a:t>B7 Priorities</a:t>
            </a:r>
            <a:endParaRPr lang="en-US" dirty="0"/>
          </a:p>
        </p:txBody>
      </p:sp>
      <p:sp>
        <p:nvSpPr>
          <p:cNvPr id="5" name="Text Placeholder 4">
            <a:extLst>
              <a:ext uri="{FF2B5EF4-FFF2-40B4-BE49-F238E27FC236}">
                <a16:creationId xmlns:a16="http://schemas.microsoft.com/office/drawing/2014/main" id="{1EED8BE2-C011-D8DD-8396-74E5A387F440}"/>
              </a:ext>
            </a:extLst>
          </p:cNvPr>
          <p:cNvSpPr>
            <a:spLocks noGrp="1"/>
          </p:cNvSpPr>
          <p:nvPr>
            <p:ph type="body" idx="1"/>
          </p:nvPr>
        </p:nvSpPr>
        <p:spPr>
          <a:xfrm>
            <a:off x="803645" y="2076053"/>
            <a:ext cx="18509879" cy="9233297"/>
          </a:xfrm>
        </p:spPr>
        <p:txBody>
          <a:bodyPr/>
          <a:lstStyle/>
          <a:p>
            <a:pPr marL="342900" lvl="0" indent="-342900">
              <a:buFont typeface="+mj-lt"/>
              <a:buAutoNum type="arabicPeriod"/>
            </a:pPr>
            <a:r>
              <a:rPr lang="en-US" sz="2800" b="1" dirty="0">
                <a:effectLst/>
                <a:latin typeface="+mj-lt"/>
                <a:ea typeface="Times New Roman" panose="02020603050405020304" pitchFamily="18" charset="0"/>
                <a:cs typeface="Aptos" panose="020B0004020202020204" pitchFamily="34" charset="0"/>
              </a:rPr>
              <a:t> Productivity and skills </a:t>
            </a:r>
            <a:r>
              <a:rPr lang="en-US" sz="2800" dirty="0">
                <a:effectLst/>
                <a:latin typeface="+mj-lt"/>
                <a:ea typeface="Times New Roman" panose="02020603050405020304" pitchFamily="18" charset="0"/>
                <a:cs typeface="Aptos" panose="020B0004020202020204" pitchFamily="34" charset="0"/>
              </a:rPr>
              <a:t>– Create a platform for sharing best practices for developing workers’ and employers’ AI skills</a:t>
            </a:r>
          </a:p>
          <a:p>
            <a:pPr marL="0" lvl="0"/>
            <a:endParaRPr lang="en-US" sz="2800" dirty="0">
              <a:latin typeface="+mj-lt"/>
              <a:ea typeface="Times New Roman" panose="02020603050405020304" pitchFamily="18" charset="0"/>
              <a:cs typeface="Aptos" panose="020B0004020202020204" pitchFamily="34" charset="0"/>
            </a:endParaRPr>
          </a:p>
          <a:p>
            <a:pPr marL="0" lvl="0"/>
            <a:r>
              <a:rPr lang="en-US" sz="2800" b="1" dirty="0">
                <a:effectLst/>
                <a:latin typeface="+mj-lt"/>
                <a:ea typeface="Times New Roman" panose="02020603050405020304" pitchFamily="18" charset="0"/>
                <a:cs typeface="Aptos" panose="020B0004020202020204" pitchFamily="34" charset="0"/>
              </a:rPr>
              <a:t>2. Inclusion </a:t>
            </a:r>
            <a:r>
              <a:rPr lang="en-US" sz="2800" dirty="0">
                <a:effectLst/>
                <a:latin typeface="+mj-lt"/>
                <a:ea typeface="Times New Roman" panose="02020603050405020304" pitchFamily="18" charset="0"/>
                <a:cs typeface="Aptos" panose="020B0004020202020204" pitchFamily="34" charset="0"/>
              </a:rPr>
              <a:t>– Set a G7 “Senior Employment” target that would aim to reduce the intergenerational gap in </a:t>
            </a:r>
            <a:r>
              <a:rPr lang="en-US" sz="2800" dirty="0" err="1">
                <a:effectLst/>
                <a:latin typeface="+mj-lt"/>
                <a:ea typeface="Times New Roman" panose="02020603050405020304" pitchFamily="18" charset="0"/>
                <a:cs typeface="Aptos" panose="020B0004020202020204" pitchFamily="34" charset="0"/>
              </a:rPr>
              <a:t>labour</a:t>
            </a:r>
            <a:r>
              <a:rPr lang="en-US" sz="2800" dirty="0">
                <a:effectLst/>
                <a:latin typeface="+mj-lt"/>
                <a:ea typeface="Times New Roman" panose="02020603050405020304" pitchFamily="18" charset="0"/>
                <a:cs typeface="Aptos" panose="020B0004020202020204" pitchFamily="34" charset="0"/>
              </a:rPr>
              <a:t> market participation by 35% by 2035 and halve the participation gap between senior men and women</a:t>
            </a:r>
          </a:p>
          <a:p>
            <a:pPr marL="0" lvl="0"/>
            <a:endParaRPr lang="en-US" sz="2800" dirty="0">
              <a:latin typeface="+mj-lt"/>
              <a:ea typeface="Times New Roman" panose="02020603050405020304" pitchFamily="18" charset="0"/>
              <a:cs typeface="Aptos" panose="020B0004020202020204" pitchFamily="34" charset="0"/>
            </a:endParaRPr>
          </a:p>
          <a:p>
            <a:pPr marL="0" lvl="0"/>
            <a:r>
              <a:rPr lang="en-US" sz="2800" b="1" dirty="0">
                <a:effectLst/>
                <a:latin typeface="+mj-lt"/>
                <a:ea typeface="Times New Roman" panose="02020603050405020304" pitchFamily="18" charset="0"/>
                <a:cs typeface="Aptos" panose="020B0004020202020204" pitchFamily="34" charset="0"/>
              </a:rPr>
              <a:t>3. Resilience </a:t>
            </a:r>
            <a:r>
              <a:rPr lang="en-US" sz="2800" dirty="0">
                <a:effectLst/>
                <a:latin typeface="+mj-lt"/>
                <a:ea typeface="Times New Roman" panose="02020603050405020304" pitchFamily="18" charset="0"/>
                <a:cs typeface="Aptos" panose="020B0004020202020204" pitchFamily="34" charset="0"/>
              </a:rPr>
              <a:t>– Implement a G7 Action Plan for the prevention of heat stress and workplace accidents in the face of climate change</a:t>
            </a:r>
          </a:p>
          <a:p>
            <a:pPr marL="0" lvl="0"/>
            <a:endParaRPr lang="en-US" sz="2800" dirty="0">
              <a:latin typeface="+mj-lt"/>
              <a:ea typeface="Times New Roman" panose="02020603050405020304" pitchFamily="18" charset="0"/>
              <a:cs typeface="Aptos" panose="020B0004020202020204" pitchFamily="34" charset="0"/>
            </a:endParaRPr>
          </a:p>
          <a:p>
            <a:pPr marL="0" lvl="0"/>
            <a:r>
              <a:rPr lang="en-US" sz="2800" b="1" dirty="0">
                <a:effectLst/>
                <a:latin typeface="+mj-lt"/>
                <a:ea typeface="Times New Roman" panose="02020603050405020304" pitchFamily="18" charset="0"/>
                <a:cs typeface="Aptos" panose="020B0004020202020204" pitchFamily="34" charset="0"/>
              </a:rPr>
              <a:t>4. Dignity </a:t>
            </a:r>
            <a:r>
              <a:rPr lang="en-US" sz="2800" dirty="0">
                <a:effectLst/>
                <a:latin typeface="+mj-lt"/>
                <a:ea typeface="Times New Roman" panose="02020603050405020304" pitchFamily="18" charset="0"/>
                <a:cs typeface="Aptos" panose="020B0004020202020204" pitchFamily="34" charset="0"/>
              </a:rPr>
              <a:t>– Develop G7 Guidelines to end child </a:t>
            </a:r>
            <a:r>
              <a:rPr lang="en-US" sz="2800" dirty="0" err="1">
                <a:effectLst/>
                <a:latin typeface="+mj-lt"/>
                <a:ea typeface="Times New Roman" panose="02020603050405020304" pitchFamily="18" charset="0"/>
                <a:cs typeface="Aptos" panose="020B0004020202020204" pitchFamily="34" charset="0"/>
              </a:rPr>
              <a:t>labour</a:t>
            </a:r>
            <a:r>
              <a:rPr lang="en-US" sz="2800" dirty="0">
                <a:effectLst/>
                <a:latin typeface="+mj-lt"/>
                <a:ea typeface="Times New Roman" panose="02020603050405020304" pitchFamily="18" charset="0"/>
                <a:cs typeface="Aptos" panose="020B0004020202020204" pitchFamily="34" charset="0"/>
              </a:rPr>
              <a:t> and forced </a:t>
            </a:r>
            <a:r>
              <a:rPr lang="en-US" sz="2800" dirty="0" err="1">
                <a:effectLst/>
                <a:latin typeface="+mj-lt"/>
                <a:ea typeface="Times New Roman" panose="02020603050405020304" pitchFamily="18" charset="0"/>
                <a:cs typeface="Aptos" panose="020B0004020202020204" pitchFamily="34" charset="0"/>
              </a:rPr>
              <a:t>labour</a:t>
            </a:r>
            <a:r>
              <a:rPr lang="en-US" sz="2800" dirty="0">
                <a:effectLst/>
                <a:latin typeface="+mj-lt"/>
                <a:ea typeface="Times New Roman" panose="02020603050405020304" pitchFamily="18" charset="0"/>
                <a:cs typeface="Aptos" panose="020B0004020202020204" pitchFamily="34" charset="0"/>
              </a:rPr>
              <a:t> in global supply chains, particularly for strategic minerals</a:t>
            </a:r>
          </a:p>
          <a:p>
            <a:pPr marL="0" lvl="0"/>
            <a:endParaRPr lang="en-US" sz="2800" dirty="0">
              <a:effectLst/>
              <a:latin typeface="+mj-lt"/>
              <a:ea typeface="Aptos" panose="020B0004020202020204" pitchFamily="34" charset="0"/>
              <a:cs typeface="Aptos" panose="020B0004020202020204" pitchFamily="34" charset="0"/>
            </a:endParaRPr>
          </a:p>
          <a:p>
            <a:pPr marL="0" lvl="0"/>
            <a:r>
              <a:rPr lang="en-US" sz="2800" b="1" dirty="0">
                <a:latin typeface="+mj-lt"/>
                <a:ea typeface="Times New Roman" panose="02020603050405020304" pitchFamily="18" charset="0"/>
                <a:cs typeface="Aptos" panose="020B0004020202020204" pitchFamily="34" charset="0"/>
              </a:rPr>
              <a:t>5. </a:t>
            </a:r>
            <a:r>
              <a:rPr lang="en-US" sz="2800" b="1" dirty="0">
                <a:effectLst/>
                <a:latin typeface="+mj-lt"/>
                <a:ea typeface="Times New Roman" panose="02020603050405020304" pitchFamily="18" charset="0"/>
                <a:cs typeface="Aptos" panose="020B0004020202020204" pitchFamily="34" charset="0"/>
              </a:rPr>
              <a:t>Equity </a:t>
            </a:r>
            <a:r>
              <a:rPr lang="en-US" sz="2800" dirty="0">
                <a:effectLst/>
                <a:latin typeface="+mj-lt"/>
                <a:ea typeface="Times New Roman" panose="02020603050405020304" pitchFamily="18" charset="0"/>
                <a:cs typeface="Aptos" panose="020B0004020202020204" pitchFamily="34" charset="0"/>
              </a:rPr>
              <a:t>– Develop a responsible recruitment framework to combat trafficking networks of foreign temporary workers in G7 countries and in their companies' supply chains;</a:t>
            </a:r>
          </a:p>
          <a:p>
            <a:pPr marL="0" lvl="0"/>
            <a:endParaRPr lang="en-US" sz="2800" dirty="0">
              <a:latin typeface="+mj-lt"/>
              <a:ea typeface="Times New Roman" panose="02020603050405020304" pitchFamily="18" charset="0"/>
              <a:cs typeface="Aptos" panose="020B0004020202020204" pitchFamily="34" charset="0"/>
            </a:endParaRPr>
          </a:p>
          <a:p>
            <a:pPr marL="0" lvl="0"/>
            <a:r>
              <a:rPr lang="en-US" sz="2800" b="1" dirty="0">
                <a:effectLst/>
                <a:latin typeface="+mj-lt"/>
                <a:ea typeface="Times New Roman" panose="02020603050405020304" pitchFamily="18" charset="0"/>
                <a:cs typeface="Aptos" panose="020B0004020202020204" pitchFamily="34" charset="0"/>
              </a:rPr>
              <a:t>6. Cohesion </a:t>
            </a:r>
            <a:r>
              <a:rPr lang="en-US" sz="2800" dirty="0">
                <a:effectLst/>
                <a:latin typeface="+mj-lt"/>
                <a:ea typeface="Times New Roman" panose="02020603050405020304" pitchFamily="18" charset="0"/>
                <a:cs typeface="Aptos" panose="020B0004020202020204" pitchFamily="34" charset="0"/>
              </a:rPr>
              <a:t>– Create a tripartite initiative to promote social and professional mobility for employees through upward pathways;</a:t>
            </a:r>
          </a:p>
          <a:p>
            <a:pPr marL="0" lvl="0"/>
            <a:endParaRPr lang="en-US" sz="2800" dirty="0">
              <a:latin typeface="+mj-lt"/>
              <a:ea typeface="Times New Roman" panose="02020603050405020304" pitchFamily="18" charset="0"/>
              <a:cs typeface="Aptos" panose="020B0004020202020204" pitchFamily="34" charset="0"/>
            </a:endParaRPr>
          </a:p>
          <a:p>
            <a:pPr marL="0" lvl="0"/>
            <a:r>
              <a:rPr lang="en-US" sz="2800" b="1" dirty="0">
                <a:effectLst/>
                <a:latin typeface="+mj-lt"/>
                <a:ea typeface="Times New Roman" panose="02020603050405020304" pitchFamily="18" charset="0"/>
                <a:cs typeface="Aptos" panose="020B0004020202020204" pitchFamily="34" charset="0"/>
              </a:rPr>
              <a:t>7. Level-Playing field </a:t>
            </a:r>
            <a:r>
              <a:rPr lang="en-US" sz="2800" dirty="0">
                <a:effectLst/>
                <a:latin typeface="+mj-lt"/>
                <a:ea typeface="Times New Roman" panose="02020603050405020304" pitchFamily="18" charset="0"/>
                <a:cs typeface="Aptos" panose="020B0004020202020204" pitchFamily="34" charset="0"/>
              </a:rPr>
              <a:t>– Strengthen the territorial anchoring of jobs to prevent social dumping and offshoring through a common G7 framework</a:t>
            </a:r>
            <a:endParaRPr lang="en-US" sz="2800" dirty="0">
              <a:effectLst/>
              <a:latin typeface="+mj-lt"/>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234374379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FC1C4-95A5-A7D7-955F-8AE3D9D3DED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C995804-D019-0864-7E3E-BD565EE14094}"/>
              </a:ext>
            </a:extLst>
          </p:cNvPr>
          <p:cNvSpPr>
            <a:spLocks noGrp="1"/>
          </p:cNvSpPr>
          <p:nvPr>
            <p:ph type="body" idx="1"/>
          </p:nvPr>
        </p:nvSpPr>
        <p:spPr>
          <a:xfrm>
            <a:off x="797110" y="2286310"/>
            <a:ext cx="18509879" cy="4708981"/>
          </a:xfrm>
        </p:spPr>
        <p:txBody>
          <a:bodyPr/>
          <a:lstStyle/>
          <a:p>
            <a:r>
              <a:rPr lang="en-US" sz="3400" u="sng" dirty="0"/>
              <a:t>Option 1</a:t>
            </a:r>
            <a:r>
              <a:rPr lang="en-US" sz="3400" dirty="0"/>
              <a:t>: Proposal to raise awareness at OECD level of the challenges and opportunities for businesses and employers when it comes to fragmented regulatory frameworks and burdensome reporting requirements. </a:t>
            </a:r>
          </a:p>
          <a:p>
            <a:endParaRPr lang="en-US" sz="3400" i="1" dirty="0"/>
          </a:p>
          <a:p>
            <a:r>
              <a:rPr lang="en-US" sz="3400" u="sng" dirty="0"/>
              <a:t>Option 2 “From First Job to Future Growth: Developing the Next Generation Workforce”: </a:t>
            </a:r>
            <a:r>
              <a:rPr lang="en-US" sz="3400" dirty="0"/>
              <a:t>Proposal to raise awareness at OECD level of the challenges and opportunities for businesses and employers when it comes to strategically investing in the future of talent development, both in terms of hiring new talent, training entry-level workers and investing in its long-term development. </a:t>
            </a:r>
          </a:p>
        </p:txBody>
      </p:sp>
      <p:sp>
        <p:nvSpPr>
          <p:cNvPr id="3" name="Slide Number Placeholder 2">
            <a:extLst>
              <a:ext uri="{FF2B5EF4-FFF2-40B4-BE49-F238E27FC236}">
                <a16:creationId xmlns:a16="http://schemas.microsoft.com/office/drawing/2014/main" id="{527AF206-06AE-559B-05D7-882FB703D5B8}"/>
              </a:ext>
            </a:extLst>
          </p:cNvPr>
          <p:cNvSpPr>
            <a:spLocks noGrp="1"/>
          </p:cNvSpPr>
          <p:nvPr>
            <p:ph type="sldNum" sz="quarter" idx="7"/>
          </p:nvPr>
        </p:nvSpPr>
        <p:spPr/>
        <p:txBody>
          <a:bodyPr/>
          <a:lstStyle/>
          <a:p>
            <a:fld id="{B6F15528-21DE-4FAA-801E-634DDDAF4B2B}" type="slidenum">
              <a:rPr lang="en-US" smtClean="0"/>
              <a:pPr/>
              <a:t>10</a:t>
            </a:fld>
            <a:endParaRPr lang="en-US"/>
          </a:p>
        </p:txBody>
      </p:sp>
      <p:sp>
        <p:nvSpPr>
          <p:cNvPr id="5" name="Title 4">
            <a:extLst>
              <a:ext uri="{FF2B5EF4-FFF2-40B4-BE49-F238E27FC236}">
                <a16:creationId xmlns:a16="http://schemas.microsoft.com/office/drawing/2014/main" id="{17B1AAB1-AA04-58A9-6CEA-D556A92AAE1A}"/>
              </a:ext>
            </a:extLst>
          </p:cNvPr>
          <p:cNvSpPr>
            <a:spLocks noGrp="1"/>
          </p:cNvSpPr>
          <p:nvPr>
            <p:ph type="title"/>
          </p:nvPr>
        </p:nvSpPr>
        <p:spPr>
          <a:xfrm>
            <a:off x="790575" y="651517"/>
            <a:ext cx="18509879" cy="1235074"/>
          </a:xfrm>
        </p:spPr>
        <p:txBody>
          <a:bodyPr>
            <a:normAutofit/>
          </a:bodyPr>
          <a:lstStyle/>
          <a:p>
            <a:r>
              <a:rPr lang="en-GB" dirty="0"/>
              <a:t>Future Business at OECD Work</a:t>
            </a:r>
            <a:endParaRPr lang="en-US" dirty="0"/>
          </a:p>
        </p:txBody>
      </p:sp>
    </p:spTree>
    <p:extLst>
      <p:ext uri="{BB962C8B-B14F-4D97-AF65-F5344CB8AC3E}">
        <p14:creationId xmlns:p14="http://schemas.microsoft.com/office/powerpoint/2010/main" val="66052902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8040259"/>
      </p:ext>
    </p:extLst>
  </p:cSld>
  <p:clrMapOvr>
    <a:masterClrMapping/>
  </p:clrMapOvr>
  <p:transition spd="slow">
    <p:push dir="u"/>
  </p:transition>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F9F9F5"/>
      </a:accent1>
      <a:accent2>
        <a:srgbClr val="281F6B"/>
      </a:accent2>
      <a:accent3>
        <a:srgbClr val="3256A7"/>
      </a:accent3>
      <a:accent4>
        <a:srgbClr val="46A5BF"/>
      </a:accent4>
      <a:accent5>
        <a:srgbClr val="67C07D"/>
      </a:accent5>
      <a:accent6>
        <a:srgbClr val="9BCF7E"/>
      </a:accent6>
      <a:hlink>
        <a:srgbClr val="467886"/>
      </a:hlink>
      <a:folHlink>
        <a:srgbClr val="96607D"/>
      </a:folHlink>
    </a:clrScheme>
    <a:fontScheme name="Business at OECD (BIAC)">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47865A2B88CC4F8CBDEEF038B7D18E" ma:contentTypeVersion="18" ma:contentTypeDescription="Create a new document." ma:contentTypeScope="" ma:versionID="2d474e750f96d7d375c2fbcc764bdf69">
  <xsd:schema xmlns:xsd="http://www.w3.org/2001/XMLSchema" xmlns:xs="http://www.w3.org/2001/XMLSchema" xmlns:p="http://schemas.microsoft.com/office/2006/metadata/properties" xmlns:ns2="ff23f61c-bc2f-4a60-9637-5b38918169bd" xmlns:ns3="55e92df0-3fbf-48e7-8cb6-5126b316d47e" targetNamespace="http://schemas.microsoft.com/office/2006/metadata/properties" ma:root="true" ma:fieldsID="e2e73cea306e813f580acc26725d35f1" ns2:_="" ns3:_="">
    <xsd:import namespace="ff23f61c-bc2f-4a60-9637-5b38918169bd"/>
    <xsd:import namespace="55e92df0-3fbf-48e7-8cb6-5126b316d47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Tag"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23f61c-bc2f-4a60-9637-5b38918169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Tag" ma:index="12" nillable="true" ma:displayName="Tags" ma:format="Dropdown" ma:internalName="Tag">
      <xsd:complexType>
        <xsd:complexContent>
          <xsd:extension base="dms:MultiChoiceFillIn">
            <xsd:sequence>
              <xsd:element name="Value" maxOccurs="unbounded" minOccurs="0" nillable="true">
                <xsd:simpleType>
                  <xsd:union memberTypes="dms:Text">
                    <xsd:simpleType>
                      <xsd:restriction base="dms:Choice">
                        <xsd:enumeration value="Special project"/>
                        <xsd:enumeration value="Final policy paper"/>
                        <xsd:enumeration value="Expert group"/>
                        <xsd:enumeration value="Committee"/>
                        <xsd:enumeration value="Working party"/>
                        <xsd:enumeration value="Communication"/>
                        <xsd:enumeration value="Interventions"/>
                        <xsd:enumeration value="Comments"/>
                        <xsd:enumeration value="Template"/>
                      </xsd:restriction>
                    </xsd:simpleType>
                  </xsd:union>
                </xsd:simpleType>
              </xsd:element>
            </xsd:sequence>
          </xsd:extension>
        </xsd:complexContent>
      </xsd:complex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b2addfa-c26d-4e3b-b240-f6c3bd38282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e92df0-3fbf-48e7-8cb6-5126b316d47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26fa0c65-b102-4bd0-8c9b-8d2ee614e05c}" ma:internalName="TaxCatchAll" ma:showField="CatchAllData" ma:web="55e92df0-3fbf-48e7-8cb6-5126b316d47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5e92df0-3fbf-48e7-8cb6-5126b316d47e" xsi:nil="true"/>
    <Tag xmlns="ff23f61c-bc2f-4a60-9637-5b38918169bd" xsi:nil="true"/>
    <lcf76f155ced4ddcb4097134ff3c332f xmlns="ff23f61c-bc2f-4a60-9637-5b38918169b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18E109-A28B-4EE3-8D24-8AD2DBA63556}"/>
</file>

<file path=customXml/itemProps2.xml><?xml version="1.0" encoding="utf-8"?>
<ds:datastoreItem xmlns:ds="http://schemas.openxmlformats.org/officeDocument/2006/customXml" ds:itemID="{69AEC9F1-FE78-4D8F-A204-01750EAB5CD8}">
  <ds:schemaRefs>
    <ds:schemaRef ds:uri="55e92df0-3fbf-48e7-8cb6-5126b316d47e"/>
    <ds:schemaRef ds:uri="ff23f61c-bc2f-4a60-9637-5b38918169b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324D90A-FFEA-4AA9-BE2A-262952D549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2662</TotalTime>
  <Words>1140</Words>
  <Application>Microsoft Office PowerPoint</Application>
  <PresentationFormat>Custom</PresentationFormat>
  <Paragraphs>108</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Avenir Next LT Pro</vt:lpstr>
      <vt:lpstr>Avenir Next LT Pro Demi</vt:lpstr>
      <vt:lpstr>Calibri</vt:lpstr>
      <vt:lpstr>Office Theme</vt:lpstr>
      <vt:lpstr>Business at OECD ELSA Committee Meeting</vt:lpstr>
      <vt:lpstr>PowerPoint Presentation</vt:lpstr>
      <vt:lpstr>Guiding Priorities for 2026</vt:lpstr>
      <vt:lpstr>Recent Activities &amp; Upcoming Engagement </vt:lpstr>
      <vt:lpstr>OECD Working Party on Employment</vt:lpstr>
      <vt:lpstr>OECD Employment, Labour &amp; Social Affairs Committee</vt:lpstr>
      <vt:lpstr>2nd Joint Meeting of Senior Budget &amp; SPOs</vt:lpstr>
      <vt:lpstr>OECD Working Party on Social Policy</vt:lpstr>
      <vt:lpstr>B7 Priorities</vt:lpstr>
      <vt:lpstr>Future Business at OECD 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KUMMERLE Dominik, BIAC</dc:creator>
  <cp:lastModifiedBy>BRIERLEY Emma, BIAC</cp:lastModifiedBy>
  <cp:revision>4</cp:revision>
  <dcterms:created xsi:type="dcterms:W3CDTF">2024-09-29T21:26:07Z</dcterms:created>
  <dcterms:modified xsi:type="dcterms:W3CDTF">2026-04-02T13:43:57Z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2024-09-30T00:00:00Z</vt:filetime>
  </property>
  <property fmtid="{D5CDD505-2E9C-101B-9397-08002B2CF9AE}" pid="3" name="Creator">
    <vt:lpwstr>Adobe InDesign 19.5 (Windows)</vt:lpwstr>
  </property>
  <property fmtid="{D5CDD505-2E9C-101B-9397-08002B2CF9AE}" pid="4" name="LastSaved">
    <vt:filetime>2024-09-29T00:00:00Z</vt:filetime>
  </property>
  <property fmtid="{D5CDD505-2E9C-101B-9397-08002B2CF9AE}" pid="5" name="Producer">
    <vt:lpwstr>Adobe PDF Library 17.0</vt:lpwstr>
  </property>
  <property fmtid="{D5CDD505-2E9C-101B-9397-08002B2CF9AE}" pid="6" name="ContentTypeId">
    <vt:lpwstr>0x0101008E47865A2B88CC4F8CBDEEF038B7D18E</vt:lpwstr>
  </property>
  <property fmtid="{D5CDD505-2E9C-101B-9397-08002B2CF9AE}" pid="7" name="MediaServiceImageTags">
    <vt:lpwstr/>
  </property>
  <property fmtid="{D5CDD505-2E9C-101B-9397-08002B2CF9AE}" pid="8" name="MSIP_Label_0e5510b0-e729-4ef0-a3dd-4ba0dfe56c99_Enabled">
    <vt:lpwstr>true</vt:lpwstr>
  </property>
  <property fmtid="{D5CDD505-2E9C-101B-9397-08002B2CF9AE}" pid="9" name="MSIP_Label_0e5510b0-e729-4ef0-a3dd-4ba0dfe56c99_SetDate">
    <vt:lpwstr>2026-03-31T09:36:38Z</vt:lpwstr>
  </property>
  <property fmtid="{D5CDD505-2E9C-101B-9397-08002B2CF9AE}" pid="10" name="MSIP_Label_0e5510b0-e729-4ef0-a3dd-4ba0dfe56c99_Method">
    <vt:lpwstr>Standard</vt:lpwstr>
  </property>
  <property fmtid="{D5CDD505-2E9C-101B-9397-08002B2CF9AE}" pid="11" name="MSIP_Label_0e5510b0-e729-4ef0-a3dd-4ba0dfe56c99_Name">
    <vt:lpwstr>Restricted Use</vt:lpwstr>
  </property>
  <property fmtid="{D5CDD505-2E9C-101B-9397-08002B2CF9AE}" pid="12" name="MSIP_Label_0e5510b0-e729-4ef0-a3dd-4ba0dfe56c99_SiteId">
    <vt:lpwstr>ac41c7d4-1f61-460d-b0f4-fc925a2b471c</vt:lpwstr>
  </property>
  <property fmtid="{D5CDD505-2E9C-101B-9397-08002B2CF9AE}" pid="13" name="MSIP_Label_0e5510b0-e729-4ef0-a3dd-4ba0dfe56c99_ActionId">
    <vt:lpwstr>ae4b9f40-ad82-45ed-b1e9-6749fe383995</vt:lpwstr>
  </property>
  <property fmtid="{D5CDD505-2E9C-101B-9397-08002B2CF9AE}" pid="14" name="MSIP_Label_0e5510b0-e729-4ef0-a3dd-4ba0dfe56c99_ContentBits">
    <vt:lpwstr>2</vt:lpwstr>
  </property>
  <property fmtid="{D5CDD505-2E9C-101B-9397-08002B2CF9AE}" pid="15" name="MSIP_Label_0e5510b0-e729-4ef0-a3dd-4ba0dfe56c99_Tag">
    <vt:lpwstr>10, 3, 0, 1</vt:lpwstr>
  </property>
  <property fmtid="{D5CDD505-2E9C-101B-9397-08002B2CF9AE}" pid="16" name="ClassificationContentMarkingFooterLocations">
    <vt:lpwstr>Office Theme:4</vt:lpwstr>
  </property>
  <property fmtid="{D5CDD505-2E9C-101B-9397-08002B2CF9AE}" pid="17" name="ClassificationContentMarkingFooterText">
    <vt:lpwstr>Restricted Use - À usage restreint</vt:lpwstr>
  </property>
</Properties>
</file>